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88" r:id="rId4"/>
    <p:sldId id="277" r:id="rId5"/>
    <p:sldId id="329" r:id="rId6"/>
    <p:sldId id="314" r:id="rId7"/>
    <p:sldId id="326" r:id="rId8"/>
    <p:sldId id="332" r:id="rId9"/>
    <p:sldId id="319" r:id="rId10"/>
    <p:sldId id="318" r:id="rId11"/>
    <p:sldId id="321" r:id="rId12"/>
    <p:sldId id="327" r:id="rId13"/>
    <p:sldId id="333" r:id="rId14"/>
    <p:sldId id="330" r:id="rId15"/>
    <p:sldId id="32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3973" autoAdjust="0"/>
  </p:normalViewPr>
  <p:slideViewPr>
    <p:cSldViewPr snapToGrid="0">
      <p:cViewPr varScale="1">
        <p:scale>
          <a:sx n="93" d="100"/>
          <a:sy n="93" d="100"/>
        </p:scale>
        <p:origin x="84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28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3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634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45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95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339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00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97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85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80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7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156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68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53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766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77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420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58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886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59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83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1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50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234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002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325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19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22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6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29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25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95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09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2020/10/29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425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2020/10/29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237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2020/10/29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1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2xbgk7/revision/1" TargetMode="External"/><Relationship Id="rId2" Type="http://schemas.openxmlformats.org/officeDocument/2006/relationships/hyperlink" Target="https://www.edb.gov.hk/attachment/en/curriculum-development/doc-reports/guide-kla-gs-primary-curriculum/Chapter1-7-2(p68-70)xxx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lkways.si.edu/west-african-song-chants-childrens-ghana/music/tools-for-teaching/smithsonian" TargetMode="External"/><Relationship Id="rId5" Type="http://schemas.openxmlformats.org/officeDocument/2006/relationships/hyperlink" Target="http://exploringafrica.matrix.msu.edu/module-thirteen-activity-three/" TargetMode="External"/><Relationship Id="rId4" Type="http://schemas.openxmlformats.org/officeDocument/2006/relationships/hyperlink" Target="http://exploringafrica.matrix.msu.edu/module-thirteen-activity-tw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disney.com/watch/best-of-the-lion-king-circle-of-life-4bb39f1a997b6a8833003b1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4.tiff"/><Relationship Id="rId18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microsoft.com/office/2007/relationships/media" Target="../media/media4.wav"/><Relationship Id="rId12" Type="http://schemas.openxmlformats.org/officeDocument/2006/relationships/image" Target="../media/image3.tiff"/><Relationship Id="rId17" Type="http://schemas.openxmlformats.org/officeDocument/2006/relationships/image" Target="../media/image8.jpeg"/><Relationship Id="rId2" Type="http://schemas.openxmlformats.org/officeDocument/2006/relationships/audio" Target="../media/media1.mp3"/><Relationship Id="rId16" Type="http://schemas.openxmlformats.org/officeDocument/2006/relationships/image" Target="../media/image7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jpeg"/><Relationship Id="rId5" Type="http://schemas.microsoft.com/office/2007/relationships/media" Target="../media/media3.mp3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4.tiff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EC27749D-E4B4-4A01-80A2-24C4A2F16697}"/>
              </a:ext>
            </a:extLst>
          </p:cNvPr>
          <p:cNvGrpSpPr/>
          <p:nvPr/>
        </p:nvGrpSpPr>
        <p:grpSpPr>
          <a:xfrm>
            <a:off x="1174774" y="1445890"/>
            <a:ext cx="7475220" cy="2926080"/>
            <a:chOff x="834390" y="1099345"/>
            <a:chExt cx="7475220" cy="2926080"/>
          </a:xfrm>
        </p:grpSpPr>
        <p:sp>
          <p:nvSpPr>
            <p:cNvPr id="11" name="Horizontal Scroll 10">
              <a:extLst>
                <a:ext uri="{FF2B5EF4-FFF2-40B4-BE49-F238E27FC236}">
                  <a16:creationId xmlns:a16="http://schemas.microsoft.com/office/drawing/2014/main" id="{D1F5DC63-7BDA-4646-A230-14216E221BF7}"/>
                </a:ext>
              </a:extLst>
            </p:cNvPr>
            <p:cNvSpPr/>
            <p:nvPr/>
          </p:nvSpPr>
          <p:spPr>
            <a:xfrm>
              <a:off x="1413767" y="1445890"/>
              <a:ext cx="6210187" cy="2232991"/>
            </a:xfrm>
            <a:prstGeom prst="horizontalScroll">
              <a:avLst>
                <a:gd name="adj" fmla="val 113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15A7B8A5-71FA-BE44-9F7C-4E953A02CA2E}"/>
                </a:ext>
              </a:extLst>
            </p:cNvPr>
            <p:cNvSpPr txBox="1">
              <a:spLocks/>
            </p:cNvSpPr>
            <p:nvPr/>
          </p:nvSpPr>
          <p:spPr>
            <a:xfrm>
              <a:off x="834390" y="1099345"/>
              <a:ext cx="7475220" cy="2926080"/>
            </a:xfrm>
            <a:prstGeom prst="rect">
              <a:avLst/>
            </a:prstGeom>
          </p:spPr>
          <p:txBody>
            <a:bodyPr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sz="5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「歌」樂無窮（二）</a:t>
              </a:r>
              <a:endParaRPr lang="en-GB" altLang="zh-TW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E02ED1AC-D28C-41D1-A5D8-66BF9DD8689E}"/>
              </a:ext>
            </a:extLst>
          </p:cNvPr>
          <p:cNvSpPr txBox="1">
            <a:spLocks/>
          </p:cNvSpPr>
          <p:nvPr/>
        </p:nvSpPr>
        <p:spPr>
          <a:xfrm>
            <a:off x="1174774" y="416127"/>
            <a:ext cx="6735696" cy="205952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zh-TW" altLang="en-US" sz="2400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音樂科學與教材料</a:t>
            </a:r>
            <a:endParaRPr lang="en-US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endParaRPr lang="en-GB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endParaRPr lang="en-GB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zh-TW" altLang="en-US" sz="2400" b="1" cap="all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zh-TW" altLang="en-US" sz="2400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學習階段適用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510FE6A-FC2E-ED4F-AB90-9394F80DE496}"/>
              </a:ext>
            </a:extLst>
          </p:cNvPr>
          <p:cNvSpPr txBox="1">
            <a:spLocks/>
          </p:cNvSpPr>
          <p:nvPr/>
        </p:nvSpPr>
        <p:spPr>
          <a:xfrm>
            <a:off x="1371497" y="5725860"/>
            <a:ext cx="6735696" cy="65902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1800" b="1" cap="all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藝術教育組</a:t>
            </a:r>
            <a:endParaRPr lang="en-US" altLang="zh-TW" sz="1800" b="1" cap="all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zh-TW" sz="1800" b="1" kern="100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7589" y="650630"/>
            <a:ext cx="7404653" cy="4712677"/>
          </a:xfrm>
        </p:spPr>
        <p:txBody>
          <a:bodyPr>
            <a:noAutofit/>
          </a:bodyPr>
          <a:lstStyle/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TW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 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敲擊樂器種類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繁多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常用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敲擊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樂器包括非洲鼓 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(djembe)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、搖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串 </a:t>
            </a:r>
            <a:r>
              <a:rPr lang="en-US" altLang="zh-TW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rattle)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、搖瓜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b="1" kern="100" dirty="0" err="1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axatse</a:t>
            </a:r>
            <a:r>
              <a:rPr lang="en-US" altLang="zh-TW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 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等。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試在網上搜尋一些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非洲敲擊樂器的資料，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並回答以下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問題。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en-US" altLang="zh-TW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a)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該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樂器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有固定音高，還是無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固定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音高？</a:t>
            </a:r>
            <a:endParaRPr lang="en-US" altLang="zh-TW" b="1" kern="1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en-US" altLang="zh-TW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b) 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該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樂器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由甚麼物料製造？</a:t>
            </a:r>
            <a:endParaRPr lang="en-US" altLang="zh-TW" b="1" kern="1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c) 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該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樂器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的音色是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怎樣的？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en-US" altLang="zh-TW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d) 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該樂器可以甚麼方式演奏？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517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>
          <a:xfrm>
            <a:off x="523140" y="227573"/>
            <a:ext cx="7863213" cy="1016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000" b="1" kern="1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閱讀歌曲餘下的歌詞，與老師和家人討論哪些歌詞包含</a:t>
            </a:r>
            <a:r>
              <a:rPr lang="zh-TW" altLang="en-US" sz="2000" b="1" kern="100" dirty="0" smtClean="0">
                <a:solidFill>
                  <a:schemeClr val="accent4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勇敢面對挑戰</a:t>
            </a:r>
            <a:r>
              <a:rPr lang="zh-TW" altLang="en-US" sz="2000" b="1" kern="1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的信息。</a:t>
            </a:r>
            <a:br>
              <a:rPr lang="zh-TW" altLang="en-US" sz="2000" b="1" kern="1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endParaRPr lang="zh-HK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37792" y="1390854"/>
            <a:ext cx="48463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 that day we arrived on the planet</a:t>
            </a:r>
          </a:p>
          <a:p>
            <a:r>
              <a:rPr lang="en-US" altLang="zh-TW" dirty="0"/>
              <a:t>And blinking, stepped into the sun</a:t>
            </a:r>
          </a:p>
          <a:p>
            <a:r>
              <a:rPr lang="en-US" altLang="zh-TW" dirty="0"/>
              <a:t>There's more to see than can ever be seen</a:t>
            </a:r>
          </a:p>
          <a:p>
            <a:r>
              <a:rPr lang="en-US" altLang="zh-TW" dirty="0"/>
              <a:t>More to do than can ever be done</a:t>
            </a:r>
          </a:p>
          <a:p>
            <a:r>
              <a:rPr lang="en-US" altLang="zh-TW" dirty="0"/>
              <a:t>There's far too much to take in here</a:t>
            </a:r>
          </a:p>
          <a:p>
            <a:r>
              <a:rPr lang="en-US" altLang="zh-TW" dirty="0"/>
              <a:t>More to find than can ever be found</a:t>
            </a:r>
          </a:p>
          <a:p>
            <a:r>
              <a:rPr lang="en-US" altLang="zh-TW" dirty="0"/>
              <a:t>But the sun rolling high through the sapphire sky</a:t>
            </a:r>
          </a:p>
          <a:p>
            <a:r>
              <a:rPr lang="en-US" altLang="zh-TW" dirty="0"/>
              <a:t>Keeps great and small on the endless round</a:t>
            </a:r>
          </a:p>
          <a:p>
            <a:endParaRPr lang="en-US" altLang="zh-TW" dirty="0"/>
          </a:p>
          <a:p>
            <a:r>
              <a:rPr lang="en-US" altLang="zh-TW" dirty="0"/>
              <a:t>It's the circle of life</a:t>
            </a:r>
          </a:p>
          <a:p>
            <a:r>
              <a:rPr lang="en-US" altLang="zh-TW" dirty="0"/>
              <a:t>And it moves us all</a:t>
            </a:r>
          </a:p>
          <a:p>
            <a:r>
              <a:rPr lang="en-US" altLang="zh-TW" dirty="0"/>
              <a:t>Through despair and hope</a:t>
            </a:r>
          </a:p>
          <a:p>
            <a:r>
              <a:rPr lang="en-US" altLang="zh-TW" dirty="0"/>
              <a:t>Through faith and love</a:t>
            </a:r>
          </a:p>
          <a:p>
            <a:r>
              <a:rPr lang="en-US" altLang="zh-TW" dirty="0" smtClean="0"/>
              <a:t>Till we </a:t>
            </a:r>
            <a:r>
              <a:rPr lang="en-US" altLang="zh-TW" dirty="0"/>
              <a:t>find our place</a:t>
            </a:r>
          </a:p>
          <a:p>
            <a:r>
              <a:rPr lang="en-US" altLang="zh-TW" dirty="0"/>
              <a:t>On the path unwinding</a:t>
            </a:r>
          </a:p>
          <a:p>
            <a:r>
              <a:rPr lang="en-US" altLang="zh-TW" dirty="0"/>
              <a:t>In the circle</a:t>
            </a:r>
          </a:p>
          <a:p>
            <a:r>
              <a:rPr lang="en-US" altLang="zh-TW" dirty="0"/>
              <a:t>The circle of life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98762" y="1211687"/>
            <a:ext cx="2530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Music :Elton John</a:t>
            </a:r>
          </a:p>
          <a:p>
            <a:r>
              <a:rPr lang="en-US" altLang="zh-TW" dirty="0" smtClean="0"/>
              <a:t>Lyrics: Tim Rice</a:t>
            </a:r>
          </a:p>
          <a:p>
            <a:endParaRPr lang="zh-TW" altLang="en-US" dirty="0"/>
          </a:p>
        </p:txBody>
      </p:sp>
      <p:sp>
        <p:nvSpPr>
          <p:cNvPr id="2" name="橢圓形圖說文字 1"/>
          <p:cNvSpPr/>
          <p:nvPr/>
        </p:nvSpPr>
        <p:spPr>
          <a:xfrm>
            <a:off x="4728754" y="3788230"/>
            <a:ext cx="3892731" cy="19619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zh-TW" kern="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/>
            <a:r>
              <a:rPr lang="zh-TW" altLang="en-US" kern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試</a:t>
            </a:r>
            <a:r>
              <a:rPr lang="zh-TW" altLang="en-US" kern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討論歌曲中的節奏、旋律和力度等音樂元素，如何帶出精神抖擻，鼓舞人心的感覺？</a:t>
            </a:r>
            <a:endParaRPr lang="en-US" altLang="zh-TW" kern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1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03884"/>
              </p:ext>
            </p:extLst>
          </p:nvPr>
        </p:nvGraphicFramePr>
        <p:xfrm>
          <a:off x="628650" y="1345862"/>
          <a:ext cx="8028239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79320792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4197093543"/>
                    </a:ext>
                  </a:extLst>
                </a:gridCol>
                <a:gridCol w="2027489">
                  <a:extLst>
                    <a:ext uri="{9D8B030D-6E8A-4147-A177-3AD203B41FA5}">
                      <a16:colId xmlns:a16="http://schemas.microsoft.com/office/drawing/2014/main" val="1648765380"/>
                    </a:ext>
                  </a:extLst>
                </a:gridCol>
              </a:tblGrid>
              <a:tr h="20455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電影主題曲</a:t>
                      </a:r>
                      <a:endParaRPr lang="zh-HK" altLang="en-US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217965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歌曲名稱</a:t>
                      </a:r>
                      <a:endParaRPr lang="en-US" altLang="zh-TW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HK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歌曲的中文版本同時適用</a:t>
                      </a: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HK" alt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7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原唱</a:t>
                      </a:r>
                      <a:endParaRPr lang="zh-HK" altLang="en-US" sz="17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電影</a:t>
                      </a:r>
                      <a:endParaRPr lang="zh-HK" altLang="en-US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300149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Over The Rainbow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Judy Garland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Wizard Of Oz 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綠野仙蹤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(1939)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5567718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When You Wish Upon a Star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Cliff Edwards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Pinocchio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木偶奇遇</a:t>
                      </a:r>
                      <a:r>
                        <a:rPr lang="zh-TW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記</a:t>
                      </a:r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(1940)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0967161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My Favorite Things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Julie Andrews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Sound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of Music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仙樂飄飄處處聞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(1965)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1290203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Circle of Life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Carmen </a:t>
                      </a:r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Twillie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&amp; Lebo M.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Lion King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獅子王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(1994)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4641052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Hakuna</a:t>
                      </a: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400" b="1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Matata</a:t>
                      </a:r>
                      <a:endParaRPr lang="en-US" altLang="zh-HK" sz="14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Jimmy Cliff &amp; Lebo M.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Lion King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獅子王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(1994)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8347882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You’ve Got a Friend In 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Randy Newman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Toy Story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反斗奇兵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(1995)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713593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We’re All</a:t>
                      </a:r>
                      <a:r>
                        <a:rPr lang="en-US" altLang="zh-HK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in this Together</a:t>
                      </a:r>
                      <a:endParaRPr lang="en-US" altLang="zh-HK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altLang="zh-HK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School Musical Cast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High School Musical</a:t>
                      </a:r>
                    </a:p>
                    <a:p>
                      <a:pPr algn="ctr"/>
                      <a:r>
                        <a:rPr lang="zh-HK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歌舞青春 </a:t>
                      </a:r>
                      <a:r>
                        <a:rPr lang="en-US" altLang="zh-HK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(2006)</a:t>
                      </a:r>
                      <a:endParaRPr lang="zh-HK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93819734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 see the Light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Mandy Moore &amp; Zachary Levi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Tangled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魔髮奇緣 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(2010)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1762205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Some Things Never Change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Josh Gad, Kristen Bell,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Idina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Menzel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&amp; Jonathan Groff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Frozen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冰雪奇緣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(2019)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36621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E963B26-AC16-E043-8AD0-49005E1C8909}"/>
              </a:ext>
            </a:extLst>
          </p:cNvPr>
          <p:cNvSpPr txBox="1">
            <a:spLocks/>
          </p:cNvSpPr>
          <p:nvPr/>
        </p:nvSpPr>
        <p:spPr>
          <a:xfrm>
            <a:off x="859237" y="301591"/>
            <a:ext cx="7406640" cy="961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附錄：其他參考曲目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89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4904" y="238332"/>
            <a:ext cx="78546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rgbClr val="BFE2A7"/>
              </a:buClr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教學參考資料</a:t>
            </a:r>
            <a:endParaRPr lang="en-US" altLang="zh-HK" sz="2000" b="1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HK" altLang="en-US" sz="2000" b="1" dirty="0"/>
              <a:t>非洲藝術</a:t>
            </a:r>
            <a:r>
              <a:rPr lang="zh-TW" altLang="en-US" sz="2000" b="1" dirty="0"/>
              <a:t>與文化</a:t>
            </a:r>
            <a:endParaRPr lang="en-HK" altLang="zh-HK" sz="2000" b="1" dirty="0"/>
          </a:p>
          <a:p>
            <a:pPr marL="34290" indent="0">
              <a:buClr>
                <a:srgbClr val="BFE2A7"/>
              </a:buClr>
              <a:buNone/>
            </a:pPr>
            <a:r>
              <a:rPr lang="en-HK" altLang="zh-HK" dirty="0">
                <a:hlinkClick r:id="rId2"/>
              </a:rPr>
              <a:t>https://</a:t>
            </a:r>
            <a:r>
              <a:rPr lang="en-HK" altLang="zh-HK" dirty="0" smtClean="0">
                <a:hlinkClick r:id="rId2"/>
              </a:rPr>
              <a:t>www.edb.gov.hk/attachment/en/curriculum-development/doc-reports/guide-kla-gs-primary-curriculum/Chapter1-7-2(p68-70)xxx.pdf</a:t>
            </a:r>
            <a:endParaRPr lang="en-HK" altLang="zh-HK" dirty="0" smtClean="0"/>
          </a:p>
          <a:p>
            <a:pPr marL="34290" indent="0">
              <a:buClr>
                <a:srgbClr val="BFE2A7"/>
              </a:buClr>
              <a:buNone/>
            </a:pPr>
            <a:endParaRPr lang="en-HK" altLang="zh-HK" sz="800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HK" altLang="zh-HK" dirty="0" smtClean="0"/>
              <a:t>African </a:t>
            </a:r>
            <a:r>
              <a:rPr lang="en-HK" altLang="zh-HK" dirty="0"/>
              <a:t>Music</a:t>
            </a: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TW" u="sng" dirty="0">
                <a:hlinkClick r:id="rId3"/>
              </a:rPr>
              <a:t>https://</a:t>
            </a:r>
            <a:r>
              <a:rPr lang="en-US" altLang="zh-TW" u="sng" dirty="0" smtClean="0">
                <a:hlinkClick r:id="rId3"/>
              </a:rPr>
              <a:t>www.bbc.co.uk/bitesize/guides/z2xbgk7/revision/1</a:t>
            </a:r>
            <a:endParaRPr lang="en-US" altLang="zh-TW" u="sng" dirty="0" smtClean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sz="800" u="sng" dirty="0" smtClean="0"/>
          </a:p>
          <a:p>
            <a:pPr marL="34290">
              <a:lnSpc>
                <a:spcPct val="150000"/>
              </a:lnSpc>
              <a:buClr>
                <a:srgbClr val="BFE2A7"/>
              </a:buClr>
            </a:pPr>
            <a:r>
              <a:rPr lang="en-US" altLang="zh-TW" dirty="0" smtClean="0"/>
              <a:t>Exploring Africa-Instruments</a:t>
            </a:r>
            <a:endParaRPr lang="en-US" altLang="zh-TW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TW" dirty="0" smtClean="0">
                <a:hlinkClick r:id="rId4"/>
              </a:rPr>
              <a:t>http</a:t>
            </a:r>
            <a:r>
              <a:rPr lang="en-US" altLang="zh-TW" dirty="0">
                <a:hlinkClick r:id="rId4"/>
              </a:rPr>
              <a:t>://exploringafrica.matrix.msu.edu/module-thirteen-activity-two</a:t>
            </a:r>
            <a:r>
              <a:rPr lang="en-US" altLang="zh-TW" dirty="0" smtClean="0">
                <a:hlinkClick r:id="rId4"/>
              </a:rPr>
              <a:t>/</a:t>
            </a:r>
            <a:endParaRPr lang="en-US" altLang="zh-TW" dirty="0" smtClean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sz="800" dirty="0" smtClean="0"/>
          </a:p>
          <a:p>
            <a:pPr marL="34290">
              <a:lnSpc>
                <a:spcPct val="150000"/>
              </a:lnSpc>
              <a:buClr>
                <a:srgbClr val="BFE2A7"/>
              </a:buClr>
            </a:pPr>
            <a:r>
              <a:rPr lang="en-US" altLang="zh-TW" dirty="0"/>
              <a:t>Exploring </a:t>
            </a:r>
            <a:r>
              <a:rPr lang="en-US" altLang="zh-TW" dirty="0" smtClean="0"/>
              <a:t>Africa-Music </a:t>
            </a:r>
            <a:r>
              <a:rPr lang="en-US" altLang="zh-TW" dirty="0"/>
              <a:t>in Africa</a:t>
            </a:r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TW" dirty="0">
                <a:hlinkClick r:id="rId5"/>
              </a:rPr>
              <a:t>http://exploringafrica.matrix.msu.edu/module-thirteen-activity-three</a:t>
            </a:r>
            <a:r>
              <a:rPr lang="en-US" altLang="zh-TW" dirty="0" smtClean="0">
                <a:hlinkClick r:id="rId5"/>
              </a:rPr>
              <a:t>/</a:t>
            </a:r>
            <a:endParaRPr lang="en-US" altLang="zh-TW" dirty="0" smtClean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sz="800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HK" dirty="0" smtClean="0"/>
              <a:t>West </a:t>
            </a:r>
            <a:r>
              <a:rPr lang="en-US" altLang="zh-HK" dirty="0"/>
              <a:t>African Song and Chants: Children’s Music from Ghana</a:t>
            </a:r>
            <a:endParaRPr lang="zh-HK" altLang="en-US" dirty="0"/>
          </a:p>
          <a:p>
            <a:pPr marL="34290" indent="0">
              <a:buClr>
                <a:srgbClr val="BFE2A7"/>
              </a:buClr>
              <a:buNone/>
            </a:pPr>
            <a:r>
              <a:rPr lang="en-US" altLang="zh-TW" dirty="0">
                <a:hlinkClick r:id="rId6"/>
              </a:rPr>
              <a:t>https://folkways.si.edu/west-african-song-chants-childrens-ghana/music/tools-for-teaching/smithsonian</a:t>
            </a:r>
            <a:endParaRPr lang="en-US" altLang="zh-TW" dirty="0"/>
          </a:p>
          <a:p>
            <a:pPr marL="3429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669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93376"/>
            <a:ext cx="7886700" cy="8735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課題　　：　「歌」樂無窮（二）</a:t>
            </a:r>
            <a:r>
              <a:rPr lang="en-US" altLang="zh-TW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學習階段：　第二學習階段＊（小學）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321030"/>
            <a:ext cx="7886700" cy="55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音樂科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20955"/>
              </p:ext>
            </p:extLst>
          </p:nvPr>
        </p:nvGraphicFramePr>
        <p:xfrm>
          <a:off x="628650" y="1618762"/>
          <a:ext cx="7920000" cy="3850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4273400302"/>
                    </a:ext>
                  </a:extLst>
                </a:gridCol>
                <a:gridCol w="5940000">
                  <a:extLst>
                    <a:ext uri="{9D8B030D-6E8A-4147-A177-3AD203B41FA5}">
                      <a16:colId xmlns:a16="http://schemas.microsoft.com/office/drawing/2014/main" val="1317791970"/>
                    </a:ext>
                  </a:extLst>
                </a:gridCol>
              </a:tblGrid>
              <a:tr h="1157911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建議學習活動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認識非洲音樂的基本特色</a:t>
                      </a:r>
                      <a:endParaRPr lang="en-GB" altLang="zh-TW" sz="20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奏出</a:t>
                      </a:r>
                      <a:r>
                        <a:rPr lang="zh-TW" altLang="en-US" sz="20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附有連結線的節奏句</a:t>
                      </a:r>
                      <a:endParaRPr lang="en-US" sz="200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45107"/>
                  </a:ext>
                </a:extLst>
              </a:tr>
              <a:tr h="7236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擬發展的態度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歌詞所表達的正面信息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313522"/>
                  </a:ext>
                </a:extLst>
              </a:tr>
              <a:tr h="124475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擬發展的技能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創造力</a:t>
                      </a:r>
                      <a:endParaRPr lang="en-GB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聆聽能力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演繹節奏的能力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254460"/>
                  </a:ext>
                </a:extLst>
              </a:tr>
              <a:tr h="7236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擬發展的知識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音樂元素，例如拍子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、節奏、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音色等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990410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4225E8C-E47E-4E3D-99E0-658BCCFE9F67}"/>
              </a:ext>
            </a:extLst>
          </p:cNvPr>
          <p:cNvSpPr txBox="1"/>
          <p:nvPr/>
        </p:nvSpPr>
        <p:spPr>
          <a:xfrm>
            <a:off x="595350" y="5623955"/>
            <a:ext cx="79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本學與教材料基於電影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獅子王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歌曲</a:t>
            </a:r>
            <a:r>
              <a:rPr lang="en-US" altLang="zh-TW" sz="1600" i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Circle of </a:t>
            </a:r>
            <a:r>
              <a:rPr lang="en-US" altLang="zh-TW" sz="1600" i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Life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設計。教師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同學亦可從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附錄：其他參考曲目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選擇歌曲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，調適和彈性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運用本</a:t>
            </a:r>
            <a:r>
              <a:rPr lang="zh-TW" altLang="en-US" sz="1600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學與教材料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的步驟。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21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9020-E597-6A48-896A-3B707318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1175256"/>
            <a:ext cx="7404653" cy="5172778"/>
          </a:xfrm>
        </p:spPr>
        <p:txBody>
          <a:bodyPr>
            <a:noAutofit/>
          </a:bodyPr>
          <a:lstStyle/>
          <a:p>
            <a:pPr marL="491490" indent="-457200">
              <a:lnSpc>
                <a:spcPct val="150000"/>
              </a:lnSpc>
              <a:buClr>
                <a:schemeClr val="tx1"/>
              </a:buClr>
              <a:buSzPct val="100000"/>
              <a:buFont typeface="Corbel" pitchFamily="34" charset="0"/>
              <a:buAutoNum type="arabicPeriod"/>
            </a:pP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你有看過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獅子王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這齣電影嗎？</a:t>
            </a:r>
            <a:r>
              <a:rPr lang="en-GB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GB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GB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如有，與同學或家人分享你最深刻的電影情節。</a:t>
            </a:r>
            <a:r>
              <a:rPr lang="en-GB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GB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GB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如沒有，可參考</a:t>
            </a:r>
            <a:r>
              <a:rPr lang="zh-TW" altLang="en-US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後頁的網上資料。</a:t>
            </a:r>
            <a:endParaRPr lang="en-GB" altLang="zh-TW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lnSpc>
                <a:spcPct val="150000"/>
              </a:lnSpc>
              <a:buClr>
                <a:schemeClr val="tx1"/>
              </a:buClr>
              <a:buSzPct val="100000"/>
              <a:buFont typeface="Corbel" pitchFamily="34" charset="0"/>
              <a:buAutoNum type="arabicPeriod"/>
            </a:pPr>
            <a:r>
              <a:rPr lang="zh-TW" altLang="en-US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電影中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，辛巴和好朋友，一起面對困難，互相幫忙。若你是辛巴，你會如何面對挑戰？與老師和家人分享你的想法。</a:t>
            </a: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GB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聆聽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獅子王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中的主題曲 </a:t>
            </a:r>
            <a:r>
              <a:rPr lang="en-US" altLang="zh-TW" sz="2400" b="1" i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Circle of Life 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</a:t>
            </a:r>
            <a:r>
              <a:rPr lang="zh-TW" altLang="en-US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可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參考後頁的網上資料。</a:t>
            </a:r>
            <a:endParaRPr lang="en-GB" altLang="zh-TW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</a:t>
            </a:r>
            <a:endParaRPr lang="en-GB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963B26-AC16-E043-8AD0-49005E1C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37" y="301591"/>
            <a:ext cx="7406640" cy="961601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課前準備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51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FDBB-E56A-9A41-80CB-3D0F0D27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08" y="1280335"/>
            <a:ext cx="7824736" cy="53580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zh-TW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 </a:t>
            </a:r>
            <a:r>
              <a:rPr lang="zh-TW" altLang="en-US" sz="2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聆聽歌曲的首部分</a:t>
            </a:r>
            <a:r>
              <a:rPr lang="en-US" altLang="zh-TW" sz="1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sz="1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b="1" i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b="1" i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zh-TW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歌詞：</a:t>
            </a:r>
            <a:endParaRPr lang="en-GB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endParaRPr lang="en-US" altLang="zh-TW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endParaRPr lang="en-US" altLang="zh-TW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endParaRPr lang="en-US" altLang="zh-TW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altLang="zh-TW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 </a:t>
            </a:r>
            <a:r>
              <a:rPr lang="zh-TW" altLang="en-US" sz="2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這</a:t>
            </a:r>
            <a:r>
              <a:rPr lang="zh-TW" altLang="en-US" sz="2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</a:t>
            </a:r>
            <a:r>
              <a:rPr lang="zh-TW" altLang="en-US" sz="2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甚麼地方的語言？</a:t>
            </a:r>
            <a:r>
              <a:rPr lang="en-US" altLang="zh-TW" sz="16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[</a:t>
            </a:r>
            <a:r>
              <a:rPr lang="zh-TW" altLang="en-US" sz="16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非洲祖魯</a:t>
            </a:r>
            <a:r>
              <a:rPr lang="zh-TW" altLang="en-US" sz="16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族語（ </a:t>
            </a:r>
            <a:r>
              <a:rPr lang="en-US" altLang="zh-TW" sz="16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Zulu</a:t>
            </a:r>
            <a:r>
              <a:rPr lang="zh-TW" altLang="en-US" sz="16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  <a:r>
              <a:rPr lang="en-US" altLang="zh-TW" sz="16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]</a:t>
            </a:r>
            <a:endParaRPr lang="en-US" altLang="zh-TW" sz="2200" b="1" kern="100" dirty="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en-US" altLang="zh-HK" sz="2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zh-TW" altLang="en-US" sz="2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為何</a:t>
            </a:r>
            <a:r>
              <a:rPr lang="zh-HK" altLang="en-US" sz="2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選</a:t>
            </a:r>
            <a:r>
              <a:rPr lang="zh-TW" altLang="en-US" sz="2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用這語言</a:t>
            </a:r>
            <a:r>
              <a:rPr lang="zh-HK" altLang="en-US" sz="2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唱</a:t>
            </a:r>
            <a:r>
              <a:rPr lang="zh-TW" altLang="en-US" sz="2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出此部分</a:t>
            </a:r>
            <a:r>
              <a:rPr lang="zh-TW" altLang="en-US" sz="2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r>
              <a:rPr lang="en-US" altLang="zh-TW" sz="16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[</a:t>
            </a:r>
            <a:r>
              <a:rPr lang="zh-TW" altLang="en-US" sz="16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表達故事發生</a:t>
            </a:r>
            <a:r>
              <a:rPr lang="zh-TW" altLang="en-US" sz="16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在非洲</a:t>
            </a:r>
            <a:r>
              <a:rPr lang="en-US" altLang="zh-TW" sz="16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]</a:t>
            </a:r>
            <a:endParaRPr lang="zh-HK" altLang="en-US" sz="1600" b="1" kern="100" dirty="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5AD655-E47D-E74B-94EA-04B8B6F2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220063"/>
            <a:ext cx="7406640" cy="13419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活動一：聆聽歌曲 </a:t>
            </a:r>
            <a:r>
              <a:rPr lang="en-US" altLang="zh-TW" sz="2800" b="1" i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Circle </a:t>
            </a:r>
            <a:r>
              <a:rPr lang="en-US" altLang="zh-TW" sz="2800" b="1" i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 </a:t>
            </a:r>
            <a:r>
              <a:rPr lang="en-US" altLang="zh-TW" sz="2800" b="1" i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Life</a:t>
            </a:r>
            <a:br>
              <a:rPr lang="en-US" altLang="zh-TW" sz="2800" b="1" i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1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en-US" altLang="zh-TW" sz="11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</a:t>
            </a:r>
            <a:r>
              <a:rPr lang="en-US" altLang="zh-TW" sz="11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video.disney.com/watch/best-of-the-lion-king-circle-of-life-4bb39f1a997b6a8833003b15</a:t>
            </a:r>
            <a:r>
              <a:rPr lang="en-US" altLang="zh-TW" sz="11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1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105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23929" y="1841242"/>
            <a:ext cx="5886997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"/>
            <a:r>
              <a:rPr lang="zh-TW" altLang="en-US" sz="2000" dirty="0" smtClean="0">
                <a:solidFill>
                  <a:srgbClr val="00B0F0"/>
                </a:solidFill>
              </a:rPr>
              <a:t>                          </a:t>
            </a:r>
            <a:r>
              <a:rPr lang="en-HK" altLang="zh-HK" sz="2000" dirty="0" err="1" smtClean="0">
                <a:solidFill>
                  <a:srgbClr val="002060"/>
                </a:solidFill>
              </a:rPr>
              <a:t>Nants</a:t>
            </a:r>
            <a:r>
              <a:rPr lang="en-HK" altLang="zh-HK" sz="2000" dirty="0" smtClean="0">
                <a:solidFill>
                  <a:srgbClr val="002060"/>
                </a:solidFill>
              </a:rPr>
              <a:t> </a:t>
            </a:r>
            <a:r>
              <a:rPr lang="en-HK" altLang="zh-HK" sz="2000" dirty="0" err="1">
                <a:solidFill>
                  <a:srgbClr val="002060"/>
                </a:solidFill>
              </a:rPr>
              <a:t>ingonyama</a:t>
            </a:r>
            <a:r>
              <a:rPr lang="en-HK" altLang="zh-HK" sz="2000" dirty="0">
                <a:solidFill>
                  <a:srgbClr val="002060"/>
                </a:solidFill>
              </a:rPr>
              <a:t> </a:t>
            </a:r>
            <a:r>
              <a:rPr lang="en-HK" altLang="zh-HK" sz="2000" dirty="0" err="1">
                <a:solidFill>
                  <a:srgbClr val="002060"/>
                </a:solidFill>
              </a:rPr>
              <a:t>bagithi</a:t>
            </a:r>
            <a:r>
              <a:rPr lang="en-HK" altLang="zh-HK" sz="2000" dirty="0">
                <a:solidFill>
                  <a:srgbClr val="002060"/>
                </a:solidFill>
              </a:rPr>
              <a:t> </a:t>
            </a:r>
            <a:r>
              <a:rPr lang="en-HK" altLang="zh-HK" sz="2000" dirty="0" smtClean="0">
                <a:solidFill>
                  <a:srgbClr val="002060"/>
                </a:solidFill>
              </a:rPr>
              <a:t>baba</a:t>
            </a:r>
            <a:r>
              <a:rPr lang="en-HK" altLang="zh-HK" sz="2000" dirty="0">
                <a:solidFill>
                  <a:srgbClr val="002060"/>
                </a:solidFill>
              </a:rPr>
              <a:t/>
            </a:r>
            <a:br>
              <a:rPr lang="en-HK" altLang="zh-HK" sz="2000" dirty="0">
                <a:solidFill>
                  <a:srgbClr val="002060"/>
                </a:solidFill>
              </a:rPr>
            </a:b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</a:t>
            </a:r>
            <a:r>
              <a:rPr lang="en-HK" altLang="zh-HK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HK" altLang="zh-HK" sz="2000" dirty="0" err="1">
                <a:solidFill>
                  <a:schemeClr val="accent2">
                    <a:lumMod val="75000"/>
                  </a:schemeClr>
                </a:solidFill>
              </a:rPr>
              <a:t>Sithi</a:t>
            </a:r>
            <a:r>
              <a:rPr lang="en-HK" altLang="zh-HK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HK" altLang="zh-HK" sz="2000" dirty="0" err="1">
                <a:solidFill>
                  <a:schemeClr val="accent2">
                    <a:lumMod val="75000"/>
                  </a:schemeClr>
                </a:solidFill>
              </a:rPr>
              <a:t>uhm</a:t>
            </a:r>
            <a:r>
              <a:rPr lang="en-HK" altLang="zh-HK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HK" altLang="zh-HK" sz="2000" dirty="0" err="1">
                <a:solidFill>
                  <a:schemeClr val="accent2">
                    <a:lumMod val="75000"/>
                  </a:schemeClr>
                </a:solidFill>
              </a:rPr>
              <a:t>ingonyama</a:t>
            </a:r>
            <a:r>
              <a:rPr lang="en-HK" altLang="zh-HK" sz="20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HK" altLang="zh-HK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HK" altLang="zh-HK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2000" dirty="0">
                <a:solidFill>
                  <a:srgbClr val="002060"/>
                </a:solidFill>
              </a:rPr>
              <a:t>                 </a:t>
            </a:r>
            <a:r>
              <a:rPr lang="zh-TW" altLang="en-US" sz="2000" dirty="0" smtClean="0">
                <a:solidFill>
                  <a:srgbClr val="002060"/>
                </a:solidFill>
              </a:rPr>
              <a:t>          </a:t>
            </a:r>
            <a:r>
              <a:rPr lang="en-HK" altLang="zh-HK" sz="2000" dirty="0" err="1" smtClean="0">
                <a:solidFill>
                  <a:srgbClr val="002060"/>
                </a:solidFill>
              </a:rPr>
              <a:t>Nants</a:t>
            </a:r>
            <a:r>
              <a:rPr lang="en-HK" altLang="zh-HK" sz="2000" dirty="0" smtClean="0">
                <a:solidFill>
                  <a:srgbClr val="002060"/>
                </a:solidFill>
              </a:rPr>
              <a:t> </a:t>
            </a:r>
            <a:r>
              <a:rPr lang="en-HK" altLang="zh-HK" sz="2000" dirty="0" err="1">
                <a:solidFill>
                  <a:srgbClr val="002060"/>
                </a:solidFill>
              </a:rPr>
              <a:t>ingonyama</a:t>
            </a:r>
            <a:r>
              <a:rPr lang="en-HK" altLang="zh-HK" sz="2000" dirty="0">
                <a:solidFill>
                  <a:srgbClr val="002060"/>
                </a:solidFill>
              </a:rPr>
              <a:t> </a:t>
            </a:r>
            <a:r>
              <a:rPr lang="en-HK" altLang="zh-HK" sz="2000" dirty="0" err="1">
                <a:solidFill>
                  <a:srgbClr val="002060"/>
                </a:solidFill>
              </a:rPr>
              <a:t>bagithi</a:t>
            </a:r>
            <a:r>
              <a:rPr lang="en-HK" altLang="zh-HK" sz="2000" dirty="0">
                <a:solidFill>
                  <a:srgbClr val="002060"/>
                </a:solidFill>
              </a:rPr>
              <a:t> </a:t>
            </a:r>
            <a:r>
              <a:rPr lang="en-HK" altLang="zh-HK" sz="2000" dirty="0" smtClean="0">
                <a:solidFill>
                  <a:srgbClr val="002060"/>
                </a:solidFill>
              </a:rPr>
              <a:t>baba</a:t>
            </a:r>
            <a:r>
              <a:rPr lang="zh-TW" altLang="en-US" sz="2000" dirty="0" smtClean="0">
                <a:solidFill>
                  <a:srgbClr val="002060"/>
                </a:solidFill>
              </a:rPr>
              <a:t>          </a:t>
            </a:r>
            <a:endParaRPr lang="en-US" altLang="zh-TW" sz="2000" dirty="0" smtClean="0">
              <a:solidFill>
                <a:srgbClr val="002060"/>
              </a:solidFill>
            </a:endParaRPr>
          </a:p>
          <a:p>
            <a:pPr marL="34290"/>
            <a:r>
              <a:rPr lang="zh-TW" altLang="en-US" sz="2000" dirty="0" smtClean="0"/>
              <a:t>                          </a:t>
            </a:r>
            <a:r>
              <a:rPr lang="en-HK" altLang="zh-HK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HK" altLang="zh-HK" sz="2000" dirty="0" err="1">
                <a:solidFill>
                  <a:schemeClr val="accent2">
                    <a:lumMod val="75000"/>
                  </a:schemeClr>
                </a:solidFill>
              </a:rPr>
              <a:t>Sithi</a:t>
            </a:r>
            <a:r>
              <a:rPr lang="en-HK" altLang="zh-HK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HK" altLang="zh-HK" sz="2000" dirty="0" err="1">
                <a:solidFill>
                  <a:schemeClr val="accent2">
                    <a:lumMod val="75000"/>
                  </a:schemeClr>
                </a:solidFill>
              </a:rPr>
              <a:t>uhm</a:t>
            </a:r>
            <a:r>
              <a:rPr lang="en-HK" altLang="zh-HK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HK" altLang="zh-HK" sz="2000" dirty="0" err="1">
                <a:solidFill>
                  <a:schemeClr val="accent2">
                    <a:lumMod val="75000"/>
                  </a:schemeClr>
                </a:solidFill>
              </a:rPr>
              <a:t>ingonyama</a:t>
            </a:r>
            <a:r>
              <a:rPr lang="en-HK" altLang="zh-HK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en-HK" altLang="zh-HK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                          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HK" altLang="zh-HK" sz="2000" dirty="0" err="1" smtClean="0">
                <a:solidFill>
                  <a:schemeClr val="accent2">
                    <a:lumMod val="75000"/>
                  </a:schemeClr>
                </a:solidFill>
              </a:rPr>
              <a:t>Ingonyama</a:t>
            </a:r>
            <a:r>
              <a:rPr lang="en-HK" altLang="zh-HK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HK" altLang="zh-HK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"/>
            <a:r>
              <a:rPr lang="en-HK" altLang="zh-HK" sz="2000" dirty="0"/>
              <a:t/>
            </a:r>
            <a:br>
              <a:rPr lang="en-HK" altLang="zh-HK" sz="2000" dirty="0"/>
            </a:br>
            <a:r>
              <a:rPr lang="zh-TW" altLang="en-US" sz="2000" dirty="0" smtClean="0">
                <a:solidFill>
                  <a:srgbClr val="002060"/>
                </a:solidFill>
              </a:rPr>
              <a:t>                          </a:t>
            </a:r>
            <a:r>
              <a:rPr lang="en-HK" altLang="zh-HK" sz="2000" dirty="0" err="1" smtClean="0">
                <a:solidFill>
                  <a:srgbClr val="002060"/>
                </a:solidFill>
              </a:rPr>
              <a:t>Siyo</a:t>
            </a:r>
            <a:r>
              <a:rPr lang="en-HK" altLang="zh-HK" sz="2000" dirty="0" smtClean="0">
                <a:solidFill>
                  <a:srgbClr val="002060"/>
                </a:solidFill>
              </a:rPr>
              <a:t> </a:t>
            </a:r>
            <a:r>
              <a:rPr lang="en-HK" altLang="zh-HK" sz="2000" dirty="0" err="1" smtClean="0">
                <a:solidFill>
                  <a:srgbClr val="002060"/>
                </a:solidFill>
              </a:rPr>
              <a:t>Nqoba</a:t>
            </a:r>
            <a:endParaRPr lang="en-HK" altLang="zh-HK" sz="2000" dirty="0" smtClean="0">
              <a:solidFill>
                <a:srgbClr val="002060"/>
              </a:solidFill>
            </a:endParaRPr>
          </a:p>
          <a:p>
            <a:pPr marL="34290" lvl="0"/>
            <a:r>
              <a:rPr lang="zh-TW" altLang="en-US" sz="2000" dirty="0">
                <a:solidFill>
                  <a:srgbClr val="002060"/>
                </a:solidFill>
              </a:rPr>
              <a:t> </a:t>
            </a:r>
            <a:r>
              <a:rPr lang="zh-TW" altLang="en-US" sz="2000" dirty="0" smtClean="0">
                <a:solidFill>
                  <a:srgbClr val="002060"/>
                </a:solidFill>
              </a:rPr>
              <a:t>                         </a:t>
            </a:r>
            <a:r>
              <a:rPr lang="en-HK" altLang="zh-HK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HK" altLang="zh-HK" sz="2000" dirty="0" err="1">
                <a:solidFill>
                  <a:schemeClr val="accent2">
                    <a:lumMod val="75000"/>
                  </a:schemeClr>
                </a:solidFill>
              </a:rPr>
              <a:t>Ingonyama</a:t>
            </a:r>
            <a:r>
              <a:rPr lang="en-HK" altLang="zh-HK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zh-TW" altLang="en-US" sz="2000" dirty="0">
                <a:solidFill>
                  <a:prstClr val="black"/>
                </a:solidFill>
              </a:rPr>
              <a:t> </a:t>
            </a:r>
            <a:endParaRPr lang="en-US" altLang="zh-TW" sz="2000" dirty="0" smtClean="0">
              <a:solidFill>
                <a:prstClr val="black"/>
              </a:solidFill>
            </a:endParaRPr>
          </a:p>
          <a:p>
            <a:pPr marL="34290" lvl="0"/>
            <a:endParaRPr lang="en-US" altLang="zh-TW" sz="2000" dirty="0" smtClean="0">
              <a:solidFill>
                <a:prstClr val="black"/>
              </a:solidFill>
            </a:endParaRPr>
          </a:p>
          <a:p>
            <a:pPr marL="34290" lvl="0"/>
            <a:r>
              <a:rPr lang="zh-TW" altLang="en-US" sz="2000" dirty="0" smtClean="0">
                <a:solidFill>
                  <a:prstClr val="black"/>
                </a:solidFill>
              </a:rPr>
              <a:t>      （</a:t>
            </a:r>
            <a:r>
              <a:rPr lang="zh-TW" altLang="en-US" sz="2000" dirty="0">
                <a:solidFill>
                  <a:prstClr val="black"/>
                </a:solidFill>
              </a:rPr>
              <a:t>重複）</a:t>
            </a:r>
            <a:r>
              <a:rPr lang="en-HK" altLang="zh-HK" sz="2000" dirty="0" err="1">
                <a:solidFill>
                  <a:prstClr val="black"/>
                </a:solidFill>
              </a:rPr>
              <a:t>Ingonyama</a:t>
            </a:r>
            <a:r>
              <a:rPr lang="en-HK" altLang="zh-HK" sz="2000" dirty="0">
                <a:solidFill>
                  <a:prstClr val="black"/>
                </a:solidFill>
              </a:rPr>
              <a:t> </a:t>
            </a:r>
            <a:r>
              <a:rPr lang="en-HK" altLang="zh-HK" sz="2000" dirty="0" err="1" smtClean="0">
                <a:solidFill>
                  <a:prstClr val="black"/>
                </a:solidFill>
              </a:rPr>
              <a:t>nengwe</a:t>
            </a:r>
            <a:r>
              <a:rPr lang="en-HK" altLang="zh-HK" sz="2000" dirty="0" smtClean="0">
                <a:solidFill>
                  <a:prstClr val="black"/>
                </a:solidFill>
              </a:rPr>
              <a:t> </a:t>
            </a:r>
            <a:r>
              <a:rPr lang="en-HK" altLang="zh-HK" sz="2000" dirty="0" err="1" smtClean="0">
                <a:solidFill>
                  <a:prstClr val="black"/>
                </a:solidFill>
              </a:rPr>
              <a:t>nama</a:t>
            </a:r>
            <a:r>
              <a:rPr lang="en-HK" altLang="zh-HK" sz="2000" dirty="0" smtClean="0">
                <a:solidFill>
                  <a:prstClr val="black"/>
                </a:solidFill>
              </a:rPr>
              <a:t> </a:t>
            </a:r>
            <a:r>
              <a:rPr lang="en-HK" altLang="zh-HK" sz="2000" dirty="0" err="1" smtClean="0">
                <a:solidFill>
                  <a:prstClr val="black"/>
                </a:solidFill>
              </a:rPr>
              <a:t>bala</a:t>
            </a:r>
            <a:endParaRPr lang="en-HK" altLang="zh-HK" sz="2000" dirty="0" smtClean="0">
              <a:solidFill>
                <a:prstClr val="black"/>
              </a:solidFill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3622431" y="1354015"/>
            <a:ext cx="2365131" cy="3868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Music:</a:t>
            </a:r>
            <a:r>
              <a:rPr lang="zh-TW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</a:rPr>
              <a:t>Hans Zimmer</a:t>
            </a:r>
          </a:p>
          <a:p>
            <a:r>
              <a:rPr lang="en-US" altLang="zh-HK" sz="1200" dirty="0" smtClean="0">
                <a:solidFill>
                  <a:schemeClr val="tx1"/>
                </a:solidFill>
              </a:rPr>
              <a:t>Lyrics: Lebo Morake</a:t>
            </a:r>
            <a:endParaRPr lang="zh-HK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爆炸 1 7"/>
          <p:cNvSpPr/>
          <p:nvPr/>
        </p:nvSpPr>
        <p:spPr>
          <a:xfrm>
            <a:off x="6417930" y="2622247"/>
            <a:ext cx="2453794" cy="2348564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zh-TW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可以怎樣得知歌詞的意思？</a:t>
            </a:r>
          </a:p>
          <a:p>
            <a:pPr algn="ctr"/>
            <a:endParaRPr lang="zh-HK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4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5AD655-E47D-E74B-94EA-04B8B6F2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4" y="-64262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活動二：認識連結線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223406" y="3864618"/>
            <a:ext cx="6242539" cy="803706"/>
            <a:chOff x="1209121" y="1864407"/>
            <a:chExt cx="5886266" cy="803706"/>
          </a:xfrm>
        </p:grpSpPr>
        <p:sp>
          <p:nvSpPr>
            <p:cNvPr id="88" name="Rectangle 16">
              <a:extLst>
                <a:ext uri="{FF2B5EF4-FFF2-40B4-BE49-F238E27FC236}">
                  <a16:creationId xmlns:a16="http://schemas.microsoft.com/office/drawing/2014/main" id="{B8AB2191-5289-A54D-953C-558D803ADA37}"/>
                </a:ext>
              </a:extLst>
            </p:cNvPr>
            <p:cNvSpPr/>
            <p:nvPr/>
          </p:nvSpPr>
          <p:spPr>
            <a:xfrm>
              <a:off x="1209121" y="1864407"/>
              <a:ext cx="5886266" cy="7197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89" name="TextBox 1">
              <a:extLst>
                <a:ext uri="{FF2B5EF4-FFF2-40B4-BE49-F238E27FC236}">
                  <a16:creationId xmlns:a16="http://schemas.microsoft.com/office/drawing/2014/main" id="{D2C84BB0-9CA6-2E47-BFFE-717B4DDE9606}"/>
                </a:ext>
              </a:extLst>
            </p:cNvPr>
            <p:cNvSpPr txBox="1"/>
            <p:nvPr/>
          </p:nvSpPr>
          <p:spPr>
            <a:xfrm>
              <a:off x="1581248" y="1867894"/>
              <a:ext cx="34952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cs typeface="+mn-cs"/>
              </a:endParaRPr>
            </a:p>
          </p:txBody>
        </p:sp>
        <p:grpSp>
          <p:nvGrpSpPr>
            <p:cNvPr id="97" name="群組 96"/>
            <p:cNvGrpSpPr/>
            <p:nvPr/>
          </p:nvGrpSpPr>
          <p:grpSpPr>
            <a:xfrm>
              <a:off x="6130828" y="1963826"/>
              <a:ext cx="49275" cy="653371"/>
              <a:chOff x="7275993" y="1745831"/>
              <a:chExt cx="49337" cy="653371"/>
            </a:xfrm>
          </p:grpSpPr>
          <p:cxnSp>
            <p:nvCxnSpPr>
              <p:cNvPr id="99" name="Straight Connector 5">
                <a:extLst>
                  <a:ext uri="{FF2B5EF4-FFF2-40B4-BE49-F238E27FC236}">
                    <a16:creationId xmlns:a16="http://schemas.microsoft.com/office/drawing/2014/main" id="{D7D3FB1D-61D5-C34D-8756-CD865105E5F4}"/>
                  </a:ext>
                </a:extLst>
              </p:cNvPr>
              <p:cNvCxnSpPr/>
              <p:nvPr/>
            </p:nvCxnSpPr>
            <p:spPr>
              <a:xfrm>
                <a:off x="7275993" y="1745832"/>
                <a:ext cx="0" cy="6533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5">
                <a:extLst>
                  <a:ext uri="{FF2B5EF4-FFF2-40B4-BE49-F238E27FC236}">
                    <a16:creationId xmlns:a16="http://schemas.microsoft.com/office/drawing/2014/main" id="{D7D3FB1D-61D5-C34D-8756-CD865105E5F4}"/>
                  </a:ext>
                </a:extLst>
              </p:cNvPr>
              <p:cNvCxnSpPr/>
              <p:nvPr/>
            </p:nvCxnSpPr>
            <p:spPr>
              <a:xfrm>
                <a:off x="7325330" y="1745831"/>
                <a:ext cx="0" cy="6533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98" name="圖片 9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3495" y="2033462"/>
              <a:ext cx="544690" cy="423637"/>
            </a:xfrm>
            <a:prstGeom prst="rect">
              <a:avLst/>
            </a:prstGeom>
          </p:spPr>
        </p:pic>
      </p:grpSp>
      <p:sp>
        <p:nvSpPr>
          <p:cNvPr id="9" name="圓角矩形 8"/>
          <p:cNvSpPr/>
          <p:nvPr/>
        </p:nvSpPr>
        <p:spPr>
          <a:xfrm>
            <a:off x="6101193" y="252472"/>
            <a:ext cx="2859834" cy="1770051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你知道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連結線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甚麼嗎？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連結兩個相同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音高的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連續音符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表示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奏出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第二個音符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，但其時值會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加在第一個音符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401207" y="4011777"/>
            <a:ext cx="6444761" cy="2216756"/>
            <a:chOff x="1487780" y="2906629"/>
            <a:chExt cx="5910763" cy="2216756"/>
          </a:xfrm>
        </p:grpSpPr>
        <p:grpSp>
          <p:nvGrpSpPr>
            <p:cNvPr id="5" name="群組 4"/>
            <p:cNvGrpSpPr/>
            <p:nvPr/>
          </p:nvGrpSpPr>
          <p:grpSpPr>
            <a:xfrm>
              <a:off x="1487780" y="2906629"/>
              <a:ext cx="5910763" cy="1554711"/>
              <a:chOff x="1511801" y="2906836"/>
              <a:chExt cx="5910763" cy="1554711"/>
            </a:xfrm>
          </p:grpSpPr>
          <p:grpSp>
            <p:nvGrpSpPr>
              <p:cNvPr id="39" name="群組 38"/>
              <p:cNvGrpSpPr/>
              <p:nvPr/>
            </p:nvGrpSpPr>
            <p:grpSpPr>
              <a:xfrm>
                <a:off x="1511801" y="3659991"/>
                <a:ext cx="5910763" cy="801556"/>
                <a:chOff x="961807" y="3232952"/>
                <a:chExt cx="6594166" cy="1307812"/>
              </a:xfrm>
            </p:grpSpPr>
            <p:sp>
              <p:nvSpPr>
                <p:cNvPr id="40" name="Rectangle 16">
                  <a:extLst>
                    <a:ext uri="{FF2B5EF4-FFF2-40B4-BE49-F238E27FC236}">
                      <a16:creationId xmlns:a16="http://schemas.microsoft.com/office/drawing/2014/main" id="{B8AB2191-5289-A54D-953C-558D803ADA37}"/>
                    </a:ext>
                  </a:extLst>
                </p:cNvPr>
                <p:cNvSpPr/>
                <p:nvPr/>
              </p:nvSpPr>
              <p:spPr>
                <a:xfrm>
                  <a:off x="961807" y="3232952"/>
                  <a:ext cx="6594166" cy="11450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TextBox 1">
                  <a:extLst>
                    <a:ext uri="{FF2B5EF4-FFF2-40B4-BE49-F238E27FC236}">
                      <a16:creationId xmlns:a16="http://schemas.microsoft.com/office/drawing/2014/main" id="{D2C84BB0-9CA6-2E47-BFFE-717B4DDE9606}"/>
                    </a:ext>
                  </a:extLst>
                </p:cNvPr>
                <p:cNvSpPr txBox="1"/>
                <p:nvPr/>
              </p:nvSpPr>
              <p:spPr>
                <a:xfrm>
                  <a:off x="1192180" y="3235132"/>
                  <a:ext cx="390425" cy="1305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3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Rounded MT Bold" panose="020F0704030504030204" pitchFamily="34" charset="77"/>
                      <a:ea typeface="新細明體" panose="02020500000000000000" pitchFamily="18" charset="-120"/>
                      <a:cs typeface="+mn-cs"/>
                    </a:rPr>
                    <a:t>4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3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Rounded MT Bold" panose="020F0704030504030204" pitchFamily="34" charset="77"/>
                      <a:ea typeface="新細明體" panose="02020500000000000000" pitchFamily="18" charset="-120"/>
                      <a:cs typeface="+mn-cs"/>
                    </a:rPr>
                    <a:t>4</a:t>
                  </a:r>
                  <a:endPara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77"/>
                    <a:cs typeface="+mn-cs"/>
                  </a:endParaRPr>
                </a:p>
              </p:txBody>
            </p:sp>
          </p:grpSp>
          <p:pic>
            <p:nvPicPr>
              <p:cNvPr id="101" name="圖片 10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28" t="-1" r="56870" b="-10193"/>
              <a:stretch/>
            </p:blipFill>
            <p:spPr>
              <a:xfrm>
                <a:off x="2712779" y="2906836"/>
                <a:ext cx="363774" cy="433234"/>
              </a:xfrm>
              <a:prstGeom prst="rect">
                <a:avLst/>
              </a:prstGeom>
            </p:spPr>
          </p:pic>
          <p:pic>
            <p:nvPicPr>
              <p:cNvPr id="102" name="Picture 23">
                <a:extLst>
                  <a:ext uri="{FF2B5EF4-FFF2-40B4-BE49-F238E27FC236}">
                    <a16:creationId xmlns:a16="http://schemas.microsoft.com/office/drawing/2014/main" id="{2C2CCB30-BD89-0C4A-857E-16B0F00A4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2345" y="2912985"/>
                <a:ext cx="278041" cy="306587"/>
              </a:xfrm>
              <a:prstGeom prst="rect">
                <a:avLst/>
              </a:prstGeom>
            </p:spPr>
          </p:pic>
          <p:pic>
            <p:nvPicPr>
              <p:cNvPr id="105" name="Picture 18">
                <a:extLst>
                  <a:ext uri="{FF2B5EF4-FFF2-40B4-BE49-F238E27FC236}">
                    <a16:creationId xmlns:a16="http://schemas.microsoft.com/office/drawing/2014/main" id="{38733A08-E68F-2640-9618-BFE3F8F41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21234" y="3819702"/>
                <a:ext cx="207060" cy="449239"/>
              </a:xfrm>
              <a:prstGeom prst="rect">
                <a:avLst/>
              </a:prstGeom>
            </p:spPr>
          </p:pic>
          <p:grpSp>
            <p:nvGrpSpPr>
              <p:cNvPr id="2" name="群組 1"/>
              <p:cNvGrpSpPr/>
              <p:nvPr/>
            </p:nvGrpSpPr>
            <p:grpSpPr>
              <a:xfrm>
                <a:off x="4118882" y="3861687"/>
                <a:ext cx="963486" cy="500114"/>
                <a:chOff x="4711842" y="3513182"/>
                <a:chExt cx="963486" cy="500114"/>
              </a:xfrm>
            </p:grpSpPr>
            <p:pic>
              <p:nvPicPr>
                <p:cNvPr id="104" name="圖片 10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4527" y="3513182"/>
                  <a:ext cx="830801" cy="400087"/>
                </a:xfrm>
                <a:prstGeom prst="rect">
                  <a:avLst/>
                </a:prstGeom>
              </p:spPr>
            </p:pic>
            <p:sp>
              <p:nvSpPr>
                <p:cNvPr id="108" name="弧形 107"/>
                <p:cNvSpPr/>
                <p:nvPr/>
              </p:nvSpPr>
              <p:spPr>
                <a:xfrm rot="5400000">
                  <a:off x="4720100" y="3836555"/>
                  <a:ext cx="168483" cy="184999"/>
                </a:xfrm>
                <a:prstGeom prst="arc">
                  <a:avLst>
                    <a:gd name="adj1" fmla="val 16200000"/>
                    <a:gd name="adj2" fmla="val 5535708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/>
                </a:p>
              </p:txBody>
            </p:sp>
          </p:grpSp>
        </p:grpSp>
        <p:cxnSp>
          <p:nvCxnSpPr>
            <p:cNvPr id="12" name="直線單箭頭接點 11"/>
            <p:cNvCxnSpPr/>
            <p:nvPr/>
          </p:nvCxnSpPr>
          <p:spPr>
            <a:xfrm flipH="1" flipV="1">
              <a:off x="4194183" y="4398046"/>
              <a:ext cx="33364" cy="3793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3791370" y="4754053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b="1" dirty="0">
                  <a:ln>
                    <a:solidFill>
                      <a:schemeClr val="accent2">
                        <a:lumMod val="50000"/>
                      </a:schemeClr>
                    </a:solidFill>
                  </a:ln>
                </a:rPr>
                <a:t>連結線</a:t>
              </a:r>
              <a:endParaRPr lang="zh-HK" altLang="en-US" b="1" dirty="0">
                <a:ln>
                  <a:solidFill>
                    <a:schemeClr val="accent2">
                      <a:lumMod val="50000"/>
                    </a:schemeClr>
                  </a:solidFill>
                </a:ln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543399" y="944489"/>
            <a:ext cx="5205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試拍出</a:t>
            </a:r>
            <a:r>
              <a:rPr lang="zh-TW" altLang="en-US" sz="2200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以下節奏</a:t>
            </a:r>
            <a:r>
              <a:rPr lang="zh-TW" altLang="en-US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型組成的節奏句， </a:t>
            </a:r>
          </a:p>
          <a:p>
            <a:r>
              <a:rPr lang="zh-TW" altLang="en-US" sz="2200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掌握</a:t>
            </a:r>
            <a:r>
              <a:rPr lang="zh-TW" altLang="en-US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演奏有連結線的節奏句。</a:t>
            </a:r>
          </a:p>
        </p:txBody>
      </p:sp>
      <p:cxnSp>
        <p:nvCxnSpPr>
          <p:cNvPr id="68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457989" y="4881014"/>
            <a:ext cx="0" cy="656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503705" y="4882341"/>
            <a:ext cx="0" cy="656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圖片 6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29" y="3999630"/>
            <a:ext cx="876349" cy="414117"/>
          </a:xfrm>
          <a:prstGeom prst="rect">
            <a:avLst/>
          </a:prstGeom>
        </p:spPr>
      </p:pic>
      <p:pic>
        <p:nvPicPr>
          <p:cNvPr id="71" name="圖片 7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64" y="4036562"/>
            <a:ext cx="894661" cy="398402"/>
          </a:xfrm>
          <a:prstGeom prst="rect">
            <a:avLst/>
          </a:prstGeom>
        </p:spPr>
      </p:pic>
      <p:pic>
        <p:nvPicPr>
          <p:cNvPr id="72" name="圖片 7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" t="-1" r="56870" b="-10193"/>
          <a:stretch/>
        </p:blipFill>
        <p:spPr>
          <a:xfrm>
            <a:off x="2705006" y="4955210"/>
            <a:ext cx="396639" cy="433234"/>
          </a:xfrm>
          <a:prstGeom prst="rect">
            <a:avLst/>
          </a:prstGeom>
        </p:spPr>
      </p:pic>
      <p:pic>
        <p:nvPicPr>
          <p:cNvPr id="73" name="Picture 23">
            <a:extLst>
              <a:ext uri="{FF2B5EF4-FFF2-40B4-BE49-F238E27FC236}">
                <a16:creationId xmlns:a16="http://schemas.microsoft.com/office/drawing/2014/main" id="{2C2CCB30-BD89-0C4A-857E-16B0F00A48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4720" y="4990809"/>
            <a:ext cx="303160" cy="306587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51" y="4946952"/>
            <a:ext cx="943707" cy="419763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2261718" y="3205855"/>
            <a:ext cx="3839474" cy="469011"/>
            <a:chOff x="2234720" y="3095474"/>
            <a:chExt cx="3839474" cy="469011"/>
          </a:xfrm>
        </p:grpSpPr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77" y="3095474"/>
              <a:ext cx="876349" cy="443702"/>
            </a:xfrm>
            <a:prstGeom prst="rect">
              <a:avLst/>
            </a:prstGeom>
          </p:spPr>
        </p:pic>
        <p:pic>
          <p:nvPicPr>
            <p:cNvPr id="77" name="圖片 7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720" y="3095474"/>
              <a:ext cx="894661" cy="416666"/>
            </a:xfrm>
            <a:prstGeom prst="rect">
              <a:avLst/>
            </a:prstGeom>
          </p:spPr>
        </p:pic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766" y="3106958"/>
              <a:ext cx="894661" cy="438813"/>
            </a:xfrm>
            <a:prstGeom prst="rect">
              <a:avLst/>
            </a:prstGeom>
          </p:spPr>
        </p:pic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658" y="3140848"/>
              <a:ext cx="589536" cy="423637"/>
            </a:xfrm>
            <a:prstGeom prst="rect">
              <a:avLst/>
            </a:prstGeom>
          </p:spPr>
        </p:pic>
      </p:grpSp>
      <p:sp>
        <p:nvSpPr>
          <p:cNvPr id="81" name="TextBox 1">
            <a:extLst>
              <a:ext uri="{FF2B5EF4-FFF2-40B4-BE49-F238E27FC236}">
                <a16:creationId xmlns:a16="http://schemas.microsoft.com/office/drawing/2014/main" id="{D2C84BB0-9CA6-2E47-BFFE-717B4DDE9606}"/>
              </a:ext>
            </a:extLst>
          </p:cNvPr>
          <p:cNvSpPr txBox="1"/>
          <p:nvPr/>
        </p:nvSpPr>
        <p:spPr>
          <a:xfrm>
            <a:off x="1626360" y="2984206"/>
            <a:ext cx="315204" cy="67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新細明體" panose="02020500000000000000" pitchFamily="18" charset="-120"/>
                <a:cs typeface="+mn-cs"/>
              </a:rPr>
              <a:t>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新細明體" panose="02020500000000000000" pitchFamily="18" charset="-120"/>
                <a:cs typeface="+mn-cs"/>
              </a:rPr>
              <a:t>4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77"/>
              <a:cs typeface="+mn-cs"/>
            </a:endParaRPr>
          </a:p>
        </p:txBody>
      </p:sp>
      <p:cxnSp>
        <p:nvCxnSpPr>
          <p:cNvPr id="83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442939" y="3099194"/>
            <a:ext cx="0" cy="653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495196" y="3097001"/>
            <a:ext cx="0" cy="6533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1459578" y="2099335"/>
            <a:ext cx="5117068" cy="801436"/>
            <a:chOff x="1459578" y="2099335"/>
            <a:chExt cx="5117068" cy="801436"/>
          </a:xfrm>
        </p:grpSpPr>
        <p:grpSp>
          <p:nvGrpSpPr>
            <p:cNvPr id="47" name="群組 46"/>
            <p:cNvGrpSpPr/>
            <p:nvPr/>
          </p:nvGrpSpPr>
          <p:grpSpPr>
            <a:xfrm>
              <a:off x="1459578" y="2099335"/>
              <a:ext cx="5117068" cy="675989"/>
              <a:chOff x="921586" y="1567048"/>
              <a:chExt cx="5886266" cy="800219"/>
            </a:xfrm>
          </p:grpSpPr>
          <p:sp>
            <p:nvSpPr>
              <p:cNvPr id="48" name="Rectangle 16">
                <a:extLst>
                  <a:ext uri="{FF2B5EF4-FFF2-40B4-BE49-F238E27FC236}">
                    <a16:creationId xmlns:a16="http://schemas.microsoft.com/office/drawing/2014/main" id="{B8AB2191-5289-A54D-953C-558D803ADA37}"/>
                  </a:ext>
                </a:extLst>
              </p:cNvPr>
              <p:cNvSpPr/>
              <p:nvPr/>
            </p:nvSpPr>
            <p:spPr>
              <a:xfrm>
                <a:off x="921586" y="1575557"/>
                <a:ext cx="5886266" cy="7197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49" name="TextBox 1">
                <a:extLst>
                  <a:ext uri="{FF2B5EF4-FFF2-40B4-BE49-F238E27FC236}">
                    <a16:creationId xmlns:a16="http://schemas.microsoft.com/office/drawing/2014/main" id="{D2C84BB0-9CA6-2E47-BFFE-717B4DDE9606}"/>
                  </a:ext>
                </a:extLst>
              </p:cNvPr>
              <p:cNvSpPr txBox="1"/>
              <p:nvPr/>
            </p:nvSpPr>
            <p:spPr>
              <a:xfrm>
                <a:off x="1113439" y="1567048"/>
                <a:ext cx="36258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77"/>
                    <a:ea typeface="新細明體" panose="02020500000000000000" pitchFamily="18" charset="-120"/>
                    <a:cs typeface="+mn-cs"/>
                  </a:rPr>
                  <a:t>4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77"/>
                    <a:ea typeface="新細明體" panose="02020500000000000000" pitchFamily="18" charset="-120"/>
                    <a:cs typeface="+mn-cs"/>
                  </a:rPr>
                  <a:t>4</a:t>
                </a: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cs typeface="+mn-cs"/>
                </a:endParaRP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2234720" y="2244638"/>
              <a:ext cx="4257819" cy="656133"/>
              <a:chOff x="2234720" y="2244638"/>
              <a:chExt cx="4257819" cy="656133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2234720" y="2244638"/>
                <a:ext cx="4257819" cy="656133"/>
                <a:chOff x="2241365" y="2842183"/>
                <a:chExt cx="4257819" cy="656133"/>
              </a:xfrm>
            </p:grpSpPr>
            <p:pic>
              <p:nvPicPr>
                <p:cNvPr id="62" name="圖片 61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1365" y="2913794"/>
                  <a:ext cx="894661" cy="402232"/>
                </a:xfrm>
                <a:prstGeom prst="rect">
                  <a:avLst/>
                </a:prstGeom>
              </p:spPr>
            </p:pic>
            <p:pic>
              <p:nvPicPr>
                <p:cNvPr id="64" name="圖片 63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9690" y="2933953"/>
                  <a:ext cx="894661" cy="419336"/>
                </a:xfrm>
                <a:prstGeom prst="rect">
                  <a:avLst/>
                </a:prstGeom>
              </p:spPr>
            </p:pic>
            <p:cxnSp>
              <p:nvCxnSpPr>
                <p:cNvPr id="66" name="Straight Connector 5">
                  <a:extLst>
                    <a:ext uri="{FF2B5EF4-FFF2-40B4-BE49-F238E27FC236}">
                      <a16:creationId xmlns:a16="http://schemas.microsoft.com/office/drawing/2014/main" id="{D7D3FB1D-61D5-C34D-8756-CD865105E5F4}"/>
                    </a:ext>
                  </a:extLst>
                </p:cNvPr>
                <p:cNvCxnSpPr/>
                <p:nvPr/>
              </p:nvCxnSpPr>
              <p:spPr>
                <a:xfrm>
                  <a:off x="6443870" y="2842183"/>
                  <a:ext cx="0" cy="65613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5">
                  <a:extLst>
                    <a:ext uri="{FF2B5EF4-FFF2-40B4-BE49-F238E27FC236}">
                      <a16:creationId xmlns:a16="http://schemas.microsoft.com/office/drawing/2014/main" id="{D7D3FB1D-61D5-C34D-8756-CD865105E5F4}"/>
                    </a:ext>
                  </a:extLst>
                </p:cNvPr>
                <p:cNvCxnSpPr/>
                <p:nvPr/>
              </p:nvCxnSpPr>
              <p:spPr>
                <a:xfrm>
                  <a:off x="6499184" y="2842183"/>
                  <a:ext cx="0" cy="65613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群組 9"/>
              <p:cNvGrpSpPr/>
              <p:nvPr/>
            </p:nvGrpSpPr>
            <p:grpSpPr>
              <a:xfrm>
                <a:off x="3410913" y="2336408"/>
                <a:ext cx="2326509" cy="453457"/>
                <a:chOff x="3410913" y="2336408"/>
                <a:chExt cx="2326509" cy="453457"/>
              </a:xfrm>
            </p:grpSpPr>
            <p:pic>
              <p:nvPicPr>
                <p:cNvPr id="80" name="Picture 18">
                  <a:extLst>
                    <a:ext uri="{FF2B5EF4-FFF2-40B4-BE49-F238E27FC236}">
                      <a16:creationId xmlns:a16="http://schemas.microsoft.com/office/drawing/2014/main" id="{38733A08-E68F-2640-9618-BFE3F8F411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11656" y="2340626"/>
                  <a:ext cx="225766" cy="449239"/>
                </a:xfrm>
                <a:prstGeom prst="rect">
                  <a:avLst/>
                </a:prstGeom>
              </p:spPr>
            </p:pic>
            <p:pic>
              <p:nvPicPr>
                <p:cNvPr id="85" name="圖片 84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0913" y="2336408"/>
                  <a:ext cx="589536" cy="42363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1" name="文字方塊 20"/>
          <p:cNvSpPr txBox="1"/>
          <p:nvPr/>
        </p:nvSpPr>
        <p:spPr>
          <a:xfrm>
            <a:off x="872843" y="2400972"/>
            <a:ext cx="58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a.</a:t>
            </a:r>
            <a:endParaRPr lang="zh-HK" altLang="en-US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876390" y="3107325"/>
            <a:ext cx="58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b</a:t>
            </a:r>
            <a:r>
              <a:rPr lang="en-US" altLang="zh-HK" dirty="0" smtClean="0"/>
              <a:t>.</a:t>
            </a:r>
            <a:endParaRPr lang="zh-HK" altLang="en-US" dirty="0"/>
          </a:p>
        </p:txBody>
      </p:sp>
      <p:sp>
        <p:nvSpPr>
          <p:cNvPr id="90" name="文字方塊 89"/>
          <p:cNvSpPr txBox="1"/>
          <p:nvPr/>
        </p:nvSpPr>
        <p:spPr>
          <a:xfrm>
            <a:off x="876390" y="4045102"/>
            <a:ext cx="58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c</a:t>
            </a:r>
            <a:r>
              <a:rPr lang="en-US" altLang="zh-HK" dirty="0" smtClean="0"/>
              <a:t>.</a:t>
            </a:r>
            <a:endParaRPr lang="zh-HK" altLang="en-US" dirty="0"/>
          </a:p>
        </p:txBody>
      </p:sp>
      <p:sp>
        <p:nvSpPr>
          <p:cNvPr id="91" name="文字方塊 90"/>
          <p:cNvSpPr txBox="1"/>
          <p:nvPr/>
        </p:nvSpPr>
        <p:spPr>
          <a:xfrm>
            <a:off x="868743" y="4997383"/>
            <a:ext cx="58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d</a:t>
            </a:r>
            <a:r>
              <a:rPr lang="en-US" altLang="zh-HK" dirty="0" smtClean="0"/>
              <a:t>.</a:t>
            </a:r>
            <a:endParaRPr lang="zh-HK" altLang="en-US" dirty="0"/>
          </a:p>
        </p:txBody>
      </p:sp>
      <p:pic>
        <p:nvPicPr>
          <p:cNvPr id="24" name="mp3 (17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130643" y="3263008"/>
            <a:ext cx="487363" cy="487363"/>
          </a:xfrm>
          <a:prstGeom prst="rect">
            <a:avLst/>
          </a:prstGeom>
        </p:spPr>
      </p:pic>
      <p:pic>
        <p:nvPicPr>
          <p:cNvPr id="25" name="mp3 (18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137925" y="4059810"/>
            <a:ext cx="487363" cy="487363"/>
          </a:xfrm>
          <a:prstGeom prst="rect">
            <a:avLst/>
          </a:prstGeom>
        </p:spPr>
      </p:pic>
      <p:pic>
        <p:nvPicPr>
          <p:cNvPr id="6" name="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157357" y="4876429"/>
            <a:ext cx="478814" cy="478814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5871101" y="5668843"/>
            <a:ext cx="2855061" cy="872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在聆聽節奏句前，你會聽到四個基本拍作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預備。</a:t>
            </a:r>
          </a:p>
          <a:p>
            <a:pPr algn="ctr"/>
            <a:endParaRPr lang="en-US" altLang="zh-TW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114882" y="2381392"/>
            <a:ext cx="503124" cy="46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1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0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5E2291-BECC-9D4D-BBB2-0B1D2F92E34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2519" y="308877"/>
            <a:ext cx="7535889" cy="590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490" lvl="0" indent="-4572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Font typeface="+mj-lt"/>
              <a:buAutoNum type="arabicPeriod" startAt="2"/>
              <a:defRPr/>
            </a:pPr>
            <a:endParaRPr lang="en-US" altLang="zh-TW" sz="2000" b="1" kern="1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r>
              <a:rPr lang="en-US" altLang="zh-TW" sz="2200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 </a:t>
            </a:r>
            <a:r>
              <a:rPr lang="zh-TW" altLang="en-US" sz="2200" b="1" kern="100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聆聽</a:t>
            </a:r>
            <a:r>
              <a:rPr lang="zh-TW" altLang="en-US" sz="2200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和</a:t>
            </a:r>
            <a:r>
              <a:rPr lang="zh-TW" altLang="en-US" sz="2200" b="1" kern="100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辨別</a:t>
            </a:r>
            <a:r>
              <a:rPr lang="zh-TW" altLang="en-US" sz="2200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節奏</a:t>
            </a:r>
            <a:r>
              <a:rPr lang="zh-TW" altLang="en-US" sz="22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句</a:t>
            </a:r>
            <a:r>
              <a:rPr lang="zh-TW" altLang="en-US" sz="2200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，並選出正確答案。</a:t>
            </a:r>
            <a:endParaRPr lang="en-US" altLang="zh-TW" sz="2200" b="1" kern="1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r>
              <a:rPr lang="en-US" altLang="zh-TW" sz="36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 </a:t>
            </a:r>
            <a:r>
              <a:rPr lang="en-US" altLang="zh-TW" sz="2000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a.</a:t>
            </a: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endParaRPr lang="en-US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  <a:defRPr/>
            </a:pPr>
            <a:r>
              <a:rPr lang="en-US" altLang="zh-TW" sz="3600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 </a:t>
            </a:r>
            <a:r>
              <a:rPr lang="en-US" altLang="zh-TW" sz="2000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b. </a:t>
            </a:r>
            <a:endParaRPr lang="en-GB" altLang="zh-TW" sz="20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6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611422" y="2759016"/>
            <a:ext cx="0" cy="606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 flipH="1">
            <a:off x="6668536" y="4827770"/>
            <a:ext cx="0" cy="606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1920680" y="2606978"/>
            <a:ext cx="4747856" cy="800219"/>
            <a:chOff x="1914856" y="2610295"/>
            <a:chExt cx="4747856" cy="800219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6383" y="2890916"/>
              <a:ext cx="332296" cy="341406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348" y="2844329"/>
              <a:ext cx="871028" cy="434580"/>
            </a:xfrm>
            <a:prstGeom prst="rect">
              <a:avLst/>
            </a:prstGeom>
          </p:spPr>
        </p:pic>
        <p:cxnSp>
          <p:nvCxnSpPr>
            <p:cNvPr id="40" name="Straight Connector 5">
              <a:extLst>
                <a:ext uri="{FF2B5EF4-FFF2-40B4-BE49-F238E27FC236}">
                  <a16:creationId xmlns:a16="http://schemas.microsoft.com/office/drawing/2014/main" id="{D7D3FB1D-61D5-C34D-8756-CD865105E5F4}"/>
                </a:ext>
              </a:extLst>
            </p:cNvPr>
            <p:cNvCxnSpPr/>
            <p:nvPr/>
          </p:nvCxnSpPr>
          <p:spPr>
            <a:xfrm>
              <a:off x="6662712" y="2766095"/>
              <a:ext cx="0" cy="6068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1">
              <a:extLst>
                <a:ext uri="{FF2B5EF4-FFF2-40B4-BE49-F238E27FC236}">
                  <a16:creationId xmlns:a16="http://schemas.microsoft.com/office/drawing/2014/main" id="{D2C84BB0-9CA6-2E47-BFFE-717B4DDE9606}"/>
                </a:ext>
              </a:extLst>
            </p:cNvPr>
            <p:cNvSpPr txBox="1"/>
            <p:nvPr/>
          </p:nvSpPr>
          <p:spPr>
            <a:xfrm>
              <a:off x="1914856" y="2610295"/>
              <a:ext cx="33054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cs typeface="+mn-cs"/>
              </a:endParaRPr>
            </a:p>
          </p:txBody>
        </p:sp>
      </p:grpSp>
      <p:cxnSp>
        <p:nvCxnSpPr>
          <p:cNvPr id="41" name="Straight Connector 5">
            <a:extLst>
              <a:ext uri="{FF2B5EF4-FFF2-40B4-BE49-F238E27FC236}">
                <a16:creationId xmlns:a16="http://schemas.microsoft.com/office/drawing/2014/main" id="{D7D3FB1D-61D5-C34D-8756-CD865105E5F4}"/>
              </a:ext>
            </a:extLst>
          </p:cNvPr>
          <p:cNvCxnSpPr/>
          <p:nvPr/>
        </p:nvCxnSpPr>
        <p:spPr>
          <a:xfrm>
            <a:off x="6611422" y="4827770"/>
            <a:ext cx="0" cy="6068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1941834" y="4714002"/>
            <a:ext cx="4328664" cy="800219"/>
            <a:chOff x="1751827" y="4575462"/>
            <a:chExt cx="4328664" cy="800219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1277" y="4833745"/>
              <a:ext cx="336166" cy="341406"/>
            </a:xfrm>
            <a:prstGeom prst="rect">
              <a:avLst/>
            </a:prstGeom>
          </p:spPr>
        </p:pic>
        <p:sp>
          <p:nvSpPr>
            <p:cNvPr id="34" name="弧形 33"/>
            <p:cNvSpPr/>
            <p:nvPr/>
          </p:nvSpPr>
          <p:spPr>
            <a:xfrm rot="5400000">
              <a:off x="4262220" y="5122467"/>
              <a:ext cx="172915" cy="241025"/>
            </a:xfrm>
            <a:prstGeom prst="arc">
              <a:avLst>
                <a:gd name="adj1" fmla="val 16200000"/>
                <a:gd name="adj2" fmla="val 5535708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28" t="-1" r="56870" b="-10193"/>
            <a:stretch/>
          </p:blipFill>
          <p:spPr>
            <a:xfrm>
              <a:off x="2671520" y="4776080"/>
              <a:ext cx="427475" cy="470232"/>
            </a:xfrm>
            <a:prstGeom prst="rect">
              <a:avLst/>
            </a:prstGeom>
          </p:spPr>
        </p:pic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334" y="4775987"/>
              <a:ext cx="943707" cy="419763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369" y="4775987"/>
              <a:ext cx="676122" cy="419763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496" y="4768736"/>
              <a:ext cx="868353" cy="428258"/>
            </a:xfrm>
            <a:prstGeom prst="rect">
              <a:avLst/>
            </a:prstGeom>
          </p:spPr>
        </p:pic>
        <p:sp>
          <p:nvSpPr>
            <p:cNvPr id="52" name="TextBox 1">
              <a:extLst>
                <a:ext uri="{FF2B5EF4-FFF2-40B4-BE49-F238E27FC236}">
                  <a16:creationId xmlns:a16="http://schemas.microsoft.com/office/drawing/2014/main" id="{D2C84BB0-9CA6-2E47-BFFE-717B4DDE9606}"/>
                </a:ext>
              </a:extLst>
            </p:cNvPr>
            <p:cNvSpPr txBox="1"/>
            <p:nvPr/>
          </p:nvSpPr>
          <p:spPr>
            <a:xfrm>
              <a:off x="1751827" y="4575462"/>
              <a:ext cx="36258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77"/>
                  <a:ea typeface="新細明體" panose="02020500000000000000" pitchFamily="18" charset="-120"/>
                  <a:cs typeface="+mn-cs"/>
                </a:rPr>
                <a:t>4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cs typeface="+mn-cs"/>
              </a:endParaRPr>
            </a:p>
          </p:txBody>
        </p:sp>
      </p:grpSp>
      <p:pic>
        <p:nvPicPr>
          <p:cNvPr id="25" name="圖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59" y="2859617"/>
            <a:ext cx="676122" cy="41976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" t="-1" r="56870" b="-10193"/>
          <a:stretch/>
        </p:blipFill>
        <p:spPr>
          <a:xfrm>
            <a:off x="2876710" y="2844329"/>
            <a:ext cx="427475" cy="470232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23" y="2859617"/>
            <a:ext cx="943707" cy="419763"/>
          </a:xfrm>
          <a:prstGeom prst="rect">
            <a:avLst/>
          </a:prstGeom>
        </p:spPr>
      </p:pic>
      <p:pic>
        <p:nvPicPr>
          <p:cNvPr id="2" name="mp3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84213" y="1341269"/>
            <a:ext cx="1002128" cy="1002128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9054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E2894-9BE6-974E-9038-1D4CBDF4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88" y="166988"/>
            <a:ext cx="7997722" cy="755407"/>
          </a:xfrm>
        </p:spPr>
        <p:txBody>
          <a:bodyPr>
            <a:noAutofit/>
          </a:bodyPr>
          <a:lstStyle/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b="1" i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buClr>
                <a:schemeClr val="tx1"/>
              </a:buClr>
              <a:buSzPct val="100000"/>
              <a:buAutoNum type="arabicPeriod" startAt="3"/>
            </a:pPr>
            <a:r>
              <a:rPr lang="zh-TW" altLang="en-US" sz="2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再聆聽</a:t>
            </a:r>
            <a:r>
              <a:rPr lang="zh-TW" altLang="en-US" sz="2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歌曲的首</a:t>
            </a:r>
            <a:r>
              <a:rPr lang="zh-TW" altLang="en-US" sz="2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部分，你能辨認出下面的節奏</a:t>
            </a:r>
            <a:r>
              <a:rPr lang="zh-TW" altLang="en-US" sz="2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句</a:t>
            </a:r>
            <a:r>
              <a:rPr lang="zh-TW" altLang="en-US" sz="2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嗎？</a:t>
            </a:r>
            <a:endParaRPr lang="en-US" altLang="zh-TW" sz="22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zh-TW" altLang="en-US" sz="2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zh-TW" altLang="en-US" sz="2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歌詞：</a:t>
            </a:r>
            <a:endParaRPr lang="en-US" altLang="zh-TW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endParaRPr lang="en-US" altLang="zh-TW" b="1" i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b="1" i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b="1" i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GB" altLang="zh-TW" sz="24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GB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GB" altLang="zh-TW" sz="24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 </a:t>
            </a:r>
            <a:r>
              <a:rPr lang="en-HK" altLang="zh-HK" b="1" i="1" kern="100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I-</a:t>
            </a:r>
            <a:r>
              <a:rPr lang="en-HK" altLang="zh-HK" b="1" i="1" kern="100" dirty="0" err="1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ngo</a:t>
            </a:r>
            <a:r>
              <a:rPr lang="en-HK" altLang="zh-HK" b="1" i="1" kern="100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 </a:t>
            </a:r>
            <a:r>
              <a:rPr lang="en-HK" altLang="zh-HK" b="1" i="1" kern="100" dirty="0" err="1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nya</a:t>
            </a:r>
            <a:r>
              <a:rPr lang="en-HK" altLang="zh-HK" b="1" i="1" kern="100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-ma </a:t>
            </a:r>
            <a:r>
              <a:rPr lang="en-HK" altLang="zh-HK" b="1" i="1" kern="100" dirty="0" err="1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neng</a:t>
            </a:r>
            <a:r>
              <a:rPr lang="en-HK" altLang="zh-HK" b="1" i="1" kern="100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-we </a:t>
            </a:r>
            <a:r>
              <a:rPr lang="en-HK" altLang="zh-HK" b="1" i="1" kern="100" dirty="0" err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</a:t>
            </a:r>
            <a:r>
              <a:rPr lang="en-HK" altLang="zh-HK" b="1" i="1" kern="100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-ma </a:t>
            </a:r>
            <a:r>
              <a:rPr lang="en-HK" altLang="zh-HK" b="1" i="1" kern="100" dirty="0" err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</a:t>
            </a:r>
            <a:r>
              <a:rPr lang="en-HK" altLang="zh-HK" b="1" i="1" kern="100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-  </a:t>
            </a:r>
            <a:r>
              <a:rPr lang="en-HK" altLang="zh-HK" b="1" i="1" kern="100" dirty="0" smtClean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la </a:t>
            </a:r>
            <a:r>
              <a:rPr lang="zh-TW" altLang="en-US" sz="2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</a:t>
            </a:r>
            <a:r>
              <a:rPr lang="zh-TW" altLang="en-US" sz="2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歌</a:t>
            </a:r>
            <a:r>
              <a:rPr lang="zh-TW" altLang="en-US" sz="2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曲中有甚麼作用？   </a:t>
            </a:r>
            <a:r>
              <a:rPr lang="en-US" altLang="zh-TW" sz="22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</a:t>
            </a: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en-US" altLang="zh-TW" sz="18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8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1600" b="1" kern="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[ </a:t>
            </a:r>
            <a:r>
              <a:rPr lang="zh-TW" altLang="en-US" sz="1600" b="1" kern="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頻現句</a:t>
            </a:r>
            <a:r>
              <a:rPr lang="en-US" altLang="zh-TW" sz="1600" b="1" kern="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1600" b="1" kern="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伴奏角色</a:t>
            </a:r>
            <a:r>
              <a:rPr lang="en-US" altLang="zh-TW" sz="1600" b="1" kern="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]</a:t>
            </a:r>
            <a:endParaRPr lang="en-GB" altLang="zh-TW" sz="1600" b="1" kern="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91213" y="922395"/>
            <a:ext cx="4071902" cy="29700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">
              <a:lnSpc>
                <a:spcPct val="150000"/>
              </a:lnSpc>
            </a:pPr>
            <a:r>
              <a:rPr lang="zh-TW" altLang="en-US" dirty="0" smtClean="0">
                <a:solidFill>
                  <a:srgbClr val="00B0F0"/>
                </a:solidFill>
              </a:rPr>
              <a:t>                       </a:t>
            </a:r>
            <a:r>
              <a:rPr lang="en-HK" altLang="zh-HK" sz="1600" dirty="0" err="1" smtClean="0">
                <a:solidFill>
                  <a:srgbClr val="002060"/>
                </a:solidFill>
              </a:rPr>
              <a:t>Nants</a:t>
            </a:r>
            <a:r>
              <a:rPr lang="en-HK" altLang="zh-HK" sz="1600" dirty="0" smtClean="0">
                <a:solidFill>
                  <a:srgbClr val="002060"/>
                </a:solidFill>
              </a:rPr>
              <a:t> </a:t>
            </a:r>
            <a:r>
              <a:rPr lang="en-HK" altLang="zh-HK" sz="1600" dirty="0" err="1">
                <a:solidFill>
                  <a:srgbClr val="002060"/>
                </a:solidFill>
              </a:rPr>
              <a:t>ingonyama</a:t>
            </a:r>
            <a:r>
              <a:rPr lang="en-HK" altLang="zh-HK" sz="1600" dirty="0">
                <a:solidFill>
                  <a:srgbClr val="002060"/>
                </a:solidFill>
              </a:rPr>
              <a:t> </a:t>
            </a:r>
            <a:r>
              <a:rPr lang="en-HK" altLang="zh-HK" sz="1600" dirty="0" err="1">
                <a:solidFill>
                  <a:srgbClr val="002060"/>
                </a:solidFill>
              </a:rPr>
              <a:t>bagithi</a:t>
            </a:r>
            <a:r>
              <a:rPr lang="en-HK" altLang="zh-HK" sz="1600" dirty="0">
                <a:solidFill>
                  <a:srgbClr val="002060"/>
                </a:solidFill>
              </a:rPr>
              <a:t> </a:t>
            </a:r>
            <a:r>
              <a:rPr lang="en-US" altLang="zh-HK" sz="1600" dirty="0">
                <a:solidFill>
                  <a:srgbClr val="002060"/>
                </a:solidFill>
              </a:rPr>
              <a:t>b</a:t>
            </a:r>
            <a:r>
              <a:rPr lang="en-HK" altLang="zh-HK" sz="1600" dirty="0" smtClean="0">
                <a:solidFill>
                  <a:srgbClr val="002060"/>
                </a:solidFill>
              </a:rPr>
              <a:t>aba</a:t>
            </a:r>
            <a:r>
              <a:rPr lang="en-HK" altLang="zh-HK" sz="1600" dirty="0">
                <a:solidFill>
                  <a:srgbClr val="002060"/>
                </a:solidFill>
              </a:rPr>
              <a:t/>
            </a:r>
            <a:br>
              <a:rPr lang="en-HK" altLang="zh-HK" sz="1600" dirty="0">
                <a:solidFill>
                  <a:srgbClr val="002060"/>
                </a:solidFill>
              </a:rPr>
            </a:br>
            <a:r>
              <a:rPr lang="zh-TW" altLang="en-US" sz="1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</a:t>
            </a:r>
            <a:r>
              <a:rPr lang="en-HK" altLang="zh-HK" sz="16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HK" altLang="zh-HK" sz="1600" dirty="0" err="1">
                <a:solidFill>
                  <a:schemeClr val="accent2">
                    <a:lumMod val="75000"/>
                  </a:schemeClr>
                </a:solidFill>
              </a:rPr>
              <a:t>Sithi</a:t>
            </a:r>
            <a:r>
              <a:rPr lang="en-HK" altLang="zh-HK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HK" altLang="zh-HK" sz="1600" dirty="0" err="1">
                <a:solidFill>
                  <a:schemeClr val="accent2">
                    <a:lumMod val="75000"/>
                  </a:schemeClr>
                </a:solidFill>
              </a:rPr>
              <a:t>uhm</a:t>
            </a:r>
            <a:r>
              <a:rPr lang="en-HK" altLang="zh-HK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HK" altLang="zh-HK" sz="1600" dirty="0" err="1">
                <a:solidFill>
                  <a:schemeClr val="accent2">
                    <a:lumMod val="75000"/>
                  </a:schemeClr>
                </a:solidFill>
              </a:rPr>
              <a:t>ingonyama</a:t>
            </a:r>
            <a:r>
              <a:rPr lang="en-HK" altLang="zh-HK" sz="16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HK" altLang="zh-HK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HK" altLang="zh-HK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1600" dirty="0">
                <a:solidFill>
                  <a:srgbClr val="002060"/>
                </a:solidFill>
              </a:rPr>
              <a:t>                 </a:t>
            </a:r>
            <a:r>
              <a:rPr lang="zh-TW" altLang="en-US" sz="1600" dirty="0" smtClean="0">
                <a:solidFill>
                  <a:srgbClr val="002060"/>
                </a:solidFill>
              </a:rPr>
              <a:t>          </a:t>
            </a:r>
            <a:r>
              <a:rPr lang="en-HK" altLang="zh-HK" sz="1600" dirty="0" err="1" smtClean="0">
                <a:solidFill>
                  <a:srgbClr val="002060"/>
                </a:solidFill>
              </a:rPr>
              <a:t>Nants</a:t>
            </a:r>
            <a:r>
              <a:rPr lang="en-HK" altLang="zh-HK" sz="1600" dirty="0" smtClean="0">
                <a:solidFill>
                  <a:srgbClr val="002060"/>
                </a:solidFill>
              </a:rPr>
              <a:t> </a:t>
            </a:r>
            <a:r>
              <a:rPr lang="en-HK" altLang="zh-HK" sz="1600" dirty="0" err="1">
                <a:solidFill>
                  <a:srgbClr val="002060"/>
                </a:solidFill>
              </a:rPr>
              <a:t>ingonyama</a:t>
            </a:r>
            <a:r>
              <a:rPr lang="en-HK" altLang="zh-HK" sz="1600" dirty="0">
                <a:solidFill>
                  <a:srgbClr val="002060"/>
                </a:solidFill>
              </a:rPr>
              <a:t> </a:t>
            </a:r>
            <a:r>
              <a:rPr lang="en-HK" altLang="zh-HK" sz="1600" dirty="0" err="1">
                <a:solidFill>
                  <a:srgbClr val="002060"/>
                </a:solidFill>
              </a:rPr>
              <a:t>bagithi</a:t>
            </a:r>
            <a:r>
              <a:rPr lang="en-HK" altLang="zh-HK" sz="1600" dirty="0">
                <a:solidFill>
                  <a:srgbClr val="002060"/>
                </a:solidFill>
              </a:rPr>
              <a:t> </a:t>
            </a:r>
            <a:r>
              <a:rPr lang="en-HK" altLang="zh-HK" sz="1600" dirty="0" smtClean="0">
                <a:solidFill>
                  <a:srgbClr val="002060"/>
                </a:solidFill>
              </a:rPr>
              <a:t>baba</a:t>
            </a:r>
            <a:r>
              <a:rPr lang="zh-TW" altLang="en-US" sz="1600" dirty="0" smtClean="0">
                <a:solidFill>
                  <a:srgbClr val="002060"/>
                </a:solidFill>
              </a:rPr>
              <a:t>           </a:t>
            </a:r>
            <a:endParaRPr lang="en-US" altLang="zh-TW" sz="1600" dirty="0" smtClean="0">
              <a:solidFill>
                <a:srgbClr val="002060"/>
              </a:solidFill>
            </a:endParaRPr>
          </a:p>
          <a:p>
            <a:pPr marL="34290">
              <a:lnSpc>
                <a:spcPct val="150000"/>
              </a:lnSpc>
            </a:pPr>
            <a:r>
              <a:rPr lang="zh-TW" altLang="en-US" sz="1600" dirty="0" smtClean="0"/>
              <a:t>                          </a:t>
            </a:r>
            <a:r>
              <a:rPr lang="en-HK" altLang="zh-HK" sz="16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HK" altLang="zh-HK" sz="1600" dirty="0" err="1">
                <a:solidFill>
                  <a:schemeClr val="accent2">
                    <a:lumMod val="75000"/>
                  </a:schemeClr>
                </a:solidFill>
              </a:rPr>
              <a:t>Sithi</a:t>
            </a:r>
            <a:r>
              <a:rPr lang="en-HK" altLang="zh-HK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HK" altLang="zh-HK" sz="1600" dirty="0" err="1">
                <a:solidFill>
                  <a:schemeClr val="accent2">
                    <a:lumMod val="75000"/>
                  </a:schemeClr>
                </a:solidFill>
              </a:rPr>
              <a:t>uhm</a:t>
            </a:r>
            <a:r>
              <a:rPr lang="en-HK" altLang="zh-HK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HK" altLang="zh-HK" sz="1600" dirty="0" err="1">
                <a:solidFill>
                  <a:schemeClr val="accent2">
                    <a:lumMod val="75000"/>
                  </a:schemeClr>
                </a:solidFill>
              </a:rPr>
              <a:t>ingonyama</a:t>
            </a:r>
            <a:r>
              <a:rPr lang="en-HK" altLang="zh-HK" sz="1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en-HK" altLang="zh-HK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1600" dirty="0" smtClean="0">
                <a:solidFill>
                  <a:srgbClr val="002060"/>
                </a:solidFill>
              </a:rPr>
              <a:t>                          </a:t>
            </a:r>
            <a:r>
              <a:rPr lang="en-US" altLang="zh-TW" sz="1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HK" altLang="zh-HK" sz="1600" dirty="0" err="1">
                <a:solidFill>
                  <a:schemeClr val="accent2">
                    <a:lumMod val="75000"/>
                  </a:schemeClr>
                </a:solidFill>
              </a:rPr>
              <a:t>Ingonyama</a:t>
            </a:r>
            <a:r>
              <a:rPr lang="en-HK" altLang="zh-HK" sz="16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34290">
              <a:lnSpc>
                <a:spcPct val="150000"/>
              </a:lnSpc>
            </a:pPr>
            <a:r>
              <a:rPr lang="en-HK" altLang="zh-HK" sz="1600" dirty="0"/>
              <a:t/>
            </a:r>
            <a:br>
              <a:rPr lang="en-HK" altLang="zh-HK" sz="1600" dirty="0"/>
            </a:br>
            <a:r>
              <a:rPr lang="zh-TW" altLang="en-US" sz="1600" dirty="0" smtClean="0">
                <a:solidFill>
                  <a:srgbClr val="002060"/>
                </a:solidFill>
              </a:rPr>
              <a:t>                          </a:t>
            </a:r>
            <a:r>
              <a:rPr lang="en-HK" altLang="zh-HK" sz="1600" dirty="0" err="1" smtClean="0">
                <a:solidFill>
                  <a:srgbClr val="002060"/>
                </a:solidFill>
              </a:rPr>
              <a:t>Siyo</a:t>
            </a:r>
            <a:r>
              <a:rPr lang="en-HK" altLang="zh-HK" sz="1600" dirty="0" smtClean="0">
                <a:solidFill>
                  <a:srgbClr val="002060"/>
                </a:solidFill>
              </a:rPr>
              <a:t> </a:t>
            </a:r>
            <a:r>
              <a:rPr lang="en-HK" altLang="zh-HK" sz="1600" dirty="0" err="1" smtClean="0">
                <a:solidFill>
                  <a:srgbClr val="002060"/>
                </a:solidFill>
              </a:rPr>
              <a:t>Nqoba</a:t>
            </a:r>
            <a:endParaRPr lang="en-HK" altLang="zh-HK" sz="1600" dirty="0" smtClean="0">
              <a:solidFill>
                <a:srgbClr val="002060"/>
              </a:solidFill>
            </a:endParaRPr>
          </a:p>
          <a:p>
            <a:pPr marL="34290" lvl="0"/>
            <a:r>
              <a:rPr lang="zh-TW" altLang="en-US" sz="1600" dirty="0">
                <a:solidFill>
                  <a:srgbClr val="002060"/>
                </a:solidFill>
              </a:rPr>
              <a:t> </a:t>
            </a:r>
            <a:r>
              <a:rPr lang="zh-TW" altLang="en-US" sz="1600" dirty="0" smtClean="0">
                <a:solidFill>
                  <a:srgbClr val="002060"/>
                </a:solidFill>
              </a:rPr>
              <a:t>                         </a:t>
            </a:r>
            <a:r>
              <a:rPr lang="en-HK" altLang="zh-HK" sz="16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HK" altLang="zh-HK" sz="1600" dirty="0" err="1">
                <a:solidFill>
                  <a:schemeClr val="accent2">
                    <a:lumMod val="75000"/>
                  </a:schemeClr>
                </a:solidFill>
              </a:rPr>
              <a:t>Ingonyama</a:t>
            </a:r>
            <a:r>
              <a:rPr lang="en-HK" altLang="zh-HK" sz="1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zh-TW" altLang="en-US" sz="1600" dirty="0">
                <a:solidFill>
                  <a:prstClr val="black"/>
                </a:solidFill>
              </a:rPr>
              <a:t> </a:t>
            </a:r>
            <a:endParaRPr lang="en-US" altLang="zh-TW" sz="1600" dirty="0" smtClean="0">
              <a:solidFill>
                <a:prstClr val="black"/>
              </a:solidFill>
            </a:endParaRPr>
          </a:p>
        </p:txBody>
      </p:sp>
      <p:sp>
        <p:nvSpPr>
          <p:cNvPr id="21" name="弧形 20"/>
          <p:cNvSpPr/>
          <p:nvPr/>
        </p:nvSpPr>
        <p:spPr>
          <a:xfrm>
            <a:off x="6189785" y="620736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2906830" y="4176392"/>
            <a:ext cx="5467150" cy="942907"/>
            <a:chOff x="3312664" y="3166712"/>
            <a:chExt cx="5330822" cy="998600"/>
          </a:xfrm>
        </p:grpSpPr>
        <p:grpSp>
          <p:nvGrpSpPr>
            <p:cNvPr id="10" name="群組 9"/>
            <p:cNvGrpSpPr/>
            <p:nvPr/>
          </p:nvGrpSpPr>
          <p:grpSpPr>
            <a:xfrm>
              <a:off x="3312664" y="3166712"/>
              <a:ext cx="5330822" cy="679274"/>
              <a:chOff x="3312664" y="3166712"/>
              <a:chExt cx="5330822" cy="679274"/>
            </a:xfrm>
          </p:grpSpPr>
          <p:cxnSp>
            <p:nvCxnSpPr>
              <p:cNvPr id="7" name="Straight Connector 5">
                <a:extLst>
                  <a:ext uri="{FF2B5EF4-FFF2-40B4-BE49-F238E27FC236}">
                    <a16:creationId xmlns:a16="http://schemas.microsoft.com/office/drawing/2014/main" id="{D7D3FB1D-61D5-C34D-8756-CD865105E5F4}"/>
                  </a:ext>
                </a:extLst>
              </p:cNvPr>
              <p:cNvCxnSpPr/>
              <p:nvPr/>
            </p:nvCxnSpPr>
            <p:spPr>
              <a:xfrm>
                <a:off x="8637442" y="3171127"/>
                <a:ext cx="6044" cy="67452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" name="群組 3"/>
              <p:cNvGrpSpPr/>
              <p:nvPr/>
            </p:nvGrpSpPr>
            <p:grpSpPr>
              <a:xfrm>
                <a:off x="3312664" y="3166712"/>
                <a:ext cx="5247776" cy="679274"/>
                <a:chOff x="1322361" y="1228228"/>
                <a:chExt cx="3282628" cy="540004"/>
              </a:xfrm>
            </p:grpSpPr>
            <p:pic>
              <p:nvPicPr>
                <p:cNvPr id="8" name="圖片 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22361" y="1306754"/>
                  <a:ext cx="159635" cy="420335"/>
                </a:xfrm>
                <a:prstGeom prst="rect">
                  <a:avLst/>
                </a:prstGeom>
              </p:spPr>
            </p:pic>
            <p:pic>
              <p:nvPicPr>
                <p:cNvPr id="9" name="圖片 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93560" y="1326412"/>
                  <a:ext cx="238691" cy="293300"/>
                </a:xfrm>
                <a:prstGeom prst="rect">
                  <a:avLst/>
                </a:prstGeom>
              </p:spPr>
            </p:pic>
            <p:sp>
              <p:nvSpPr>
                <p:cNvPr id="11" name="弧形 10"/>
                <p:cNvSpPr/>
                <p:nvPr/>
              </p:nvSpPr>
              <p:spPr>
                <a:xfrm rot="5400000">
                  <a:off x="3024581" y="1598451"/>
                  <a:ext cx="159341" cy="180221"/>
                </a:xfrm>
                <a:prstGeom prst="arc">
                  <a:avLst>
                    <a:gd name="adj1" fmla="val 16200000"/>
                    <a:gd name="adj2" fmla="val 5535708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/>
                </a:p>
              </p:txBody>
            </p:sp>
            <p:pic>
              <p:nvPicPr>
                <p:cNvPr id="12" name="圖片 1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428" t="-1" r="56870" b="-10193"/>
                <a:stretch/>
              </p:blipFill>
              <p:spPr>
                <a:xfrm>
                  <a:off x="1921905" y="1284587"/>
                  <a:ext cx="303524" cy="403974"/>
                </a:xfrm>
                <a:prstGeom prst="rect">
                  <a:avLst/>
                </a:prstGeom>
              </p:spPr>
            </p:pic>
            <p:pic>
              <p:nvPicPr>
                <p:cNvPr id="13" name="圖片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0274" y="1292754"/>
                  <a:ext cx="670071" cy="360617"/>
                </a:xfrm>
                <a:prstGeom prst="rect">
                  <a:avLst/>
                </a:prstGeom>
              </p:spPr>
            </p:pic>
            <p:pic>
              <p:nvPicPr>
                <p:cNvPr id="14" name="圖片 1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3827" y="1327738"/>
                  <a:ext cx="425126" cy="319341"/>
                </a:xfrm>
                <a:prstGeom prst="rect">
                  <a:avLst/>
                </a:prstGeom>
              </p:spPr>
            </p:pic>
            <p:pic>
              <p:nvPicPr>
                <p:cNvPr id="15" name="圖片 1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81761" y="1304223"/>
                  <a:ext cx="585119" cy="349149"/>
                </a:xfrm>
                <a:prstGeom prst="rect">
                  <a:avLst/>
                </a:prstGeom>
              </p:spPr>
            </p:pic>
            <p:cxnSp>
              <p:nvCxnSpPr>
                <p:cNvPr id="29" name="Straight Connector 5">
                  <a:extLst>
                    <a:ext uri="{FF2B5EF4-FFF2-40B4-BE49-F238E27FC236}">
                      <a16:creationId xmlns:a16="http://schemas.microsoft.com/office/drawing/2014/main" id="{D7D3FB1D-61D5-C34D-8756-CD865105E5F4}"/>
                    </a:ext>
                  </a:extLst>
                </p:cNvPr>
                <p:cNvCxnSpPr/>
                <p:nvPr/>
              </p:nvCxnSpPr>
              <p:spPr>
                <a:xfrm>
                  <a:off x="4604989" y="1228228"/>
                  <a:ext cx="0" cy="53208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矩形 1"/>
            <p:cNvSpPr/>
            <p:nvPr/>
          </p:nvSpPr>
          <p:spPr>
            <a:xfrm>
              <a:off x="3956141" y="3806761"/>
              <a:ext cx="4157350" cy="358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"/>
              <a:r>
                <a:rPr lang="en-HK" altLang="zh-HK" sz="1600" b="1" i="1" kern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 I –</a:t>
              </a:r>
              <a:r>
                <a:rPr lang="en-HK" altLang="zh-HK" sz="1600" b="1" i="1" kern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ngo</a:t>
              </a:r>
              <a:r>
                <a:rPr lang="en-HK" altLang="zh-HK" sz="1600" b="1" i="1" kern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– </a:t>
              </a:r>
              <a:r>
                <a:rPr lang="en-HK" altLang="zh-HK" sz="1600" b="1" i="1" kern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nya</a:t>
              </a:r>
              <a:r>
                <a:rPr lang="en-HK" altLang="zh-HK" sz="1600" b="1" i="1" kern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- ma </a:t>
              </a:r>
              <a:r>
                <a:rPr lang="en-HK" altLang="zh-HK" sz="1600" b="1" i="1" kern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neng</a:t>
              </a:r>
              <a:r>
                <a:rPr lang="en-HK" altLang="zh-HK" sz="1600" b="1" i="1" kern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- we </a:t>
              </a:r>
              <a:r>
                <a:rPr lang="en-HK" altLang="zh-HK" sz="1600" b="1" i="1" kern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na</a:t>
              </a:r>
              <a:r>
                <a:rPr lang="en-HK" altLang="zh-HK" sz="1600" b="1" i="1" kern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-ma </a:t>
              </a:r>
              <a:r>
                <a:rPr lang="en-HK" altLang="zh-HK" sz="1600" b="1" i="1" kern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ba</a:t>
              </a:r>
              <a:r>
                <a:rPr lang="en-HK" altLang="zh-HK" sz="1600" b="1" i="1" kern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-  la</a:t>
              </a:r>
              <a:endParaRPr lang="en-HK" altLang="zh-HK" sz="1600" b="1" i="1" kern="100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9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5AD655-E47D-E74B-94EA-04B8B6F2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87" y="257907"/>
            <a:ext cx="7406640" cy="836502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活動三：認識非洲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音樂的基本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2280" y="1094410"/>
            <a:ext cx="8405446" cy="420066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en-US" altLang="zh-TW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節奏</a:t>
            </a: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鮮明</a:t>
            </a:r>
            <a:r>
              <a:rPr lang="zh-TW" altLang="en-US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多變</a:t>
            </a:r>
            <a:endParaRPr lang="en-US" altLang="zh-TW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以 </a:t>
            </a:r>
            <a:r>
              <a:rPr lang="en-US" altLang="zh-TW" b="1" i="1" kern="100" dirty="0" err="1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Ingonyama</a:t>
            </a:r>
            <a:r>
              <a:rPr lang="en-US" altLang="zh-TW" b="1" i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i="1" kern="100" dirty="0" err="1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nengwe</a:t>
            </a:r>
            <a:r>
              <a:rPr lang="en-US" altLang="zh-TW" b="1" i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i="1" kern="100" dirty="0" err="1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nama</a:t>
            </a:r>
            <a:r>
              <a:rPr lang="en-US" altLang="zh-TW" b="1" i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 i="1" kern="100" dirty="0" err="1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bala</a:t>
            </a:r>
            <a:r>
              <a:rPr lang="en-US" altLang="zh-TW" b="1" i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為例，</a:t>
            </a: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其</a:t>
            </a:r>
            <a:r>
              <a:rPr lang="zh-TW" altLang="en-US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節奏具特別</a:t>
            </a: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TW" altLang="en-US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規律，感 </a:t>
            </a: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lang="en-US" altLang="zh-TW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</a:t>
            </a:r>
            <a:r>
              <a:rPr lang="zh-TW" altLang="en-US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覺亦有所不同</a:t>
            </a:r>
            <a:r>
              <a:rPr lang="zh-TW" altLang="en-US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有別於一般基本拍的強弱排列。</a:t>
            </a:r>
            <a:endParaRPr lang="en-US" altLang="zh-TW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lang="zh-TW" altLang="en-US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                                                </a:t>
            </a:r>
            <a:endParaRPr lang="en-US" altLang="zh-TW" sz="1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endParaRPr lang="en-US" altLang="zh-TW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lang="en-US" altLang="zh-TW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TW" altLang="en-US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即興演奏</a:t>
            </a:r>
            <a:endParaRPr lang="en-US" altLang="zh-TW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lang="zh-TW" altLang="en-US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演奏者隨着音樂的發展，即興創作節奏及</a:t>
            </a:r>
            <a:r>
              <a:rPr lang="en-US" altLang="zh-TW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或旋律。</a:t>
            </a:r>
            <a:endParaRPr lang="en-US" altLang="zh-TW" b="1" strike="sngStrike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609600" y="2761742"/>
            <a:ext cx="3809267" cy="885902"/>
            <a:chOff x="3312664" y="3144798"/>
            <a:chExt cx="5251329" cy="1072718"/>
          </a:xfrm>
        </p:grpSpPr>
        <p:grpSp>
          <p:nvGrpSpPr>
            <p:cNvPr id="39" name="群組 38"/>
            <p:cNvGrpSpPr/>
            <p:nvPr/>
          </p:nvGrpSpPr>
          <p:grpSpPr>
            <a:xfrm>
              <a:off x="3312664" y="3144798"/>
              <a:ext cx="5251329" cy="701187"/>
              <a:chOff x="3312664" y="3144798"/>
              <a:chExt cx="5251329" cy="701187"/>
            </a:xfrm>
          </p:grpSpPr>
          <p:cxnSp>
            <p:nvCxnSpPr>
              <p:cNvPr id="41" name="Straight Connector 5">
                <a:extLst>
                  <a:ext uri="{FF2B5EF4-FFF2-40B4-BE49-F238E27FC236}">
                    <a16:creationId xmlns:a16="http://schemas.microsoft.com/office/drawing/2014/main" id="{D7D3FB1D-61D5-C34D-8756-CD865105E5F4}"/>
                  </a:ext>
                </a:extLst>
              </p:cNvPr>
              <p:cNvCxnSpPr/>
              <p:nvPr/>
            </p:nvCxnSpPr>
            <p:spPr>
              <a:xfrm>
                <a:off x="8557949" y="3144798"/>
                <a:ext cx="6044" cy="67452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2" name="群組 41"/>
              <p:cNvGrpSpPr/>
              <p:nvPr/>
            </p:nvGrpSpPr>
            <p:grpSpPr>
              <a:xfrm>
                <a:off x="3312664" y="3145669"/>
                <a:ext cx="5176086" cy="700316"/>
                <a:chOff x="1322361" y="1211500"/>
                <a:chExt cx="3237784" cy="556732"/>
              </a:xfrm>
            </p:grpSpPr>
            <p:pic>
              <p:nvPicPr>
                <p:cNvPr id="43" name="圖片 4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22361" y="1306754"/>
                  <a:ext cx="159635" cy="420335"/>
                </a:xfrm>
                <a:prstGeom prst="rect">
                  <a:avLst/>
                </a:prstGeom>
              </p:spPr>
            </p:pic>
            <p:pic>
              <p:nvPicPr>
                <p:cNvPr id="44" name="圖片 4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93560" y="1326412"/>
                  <a:ext cx="238691" cy="293300"/>
                </a:xfrm>
                <a:prstGeom prst="rect">
                  <a:avLst/>
                </a:prstGeom>
              </p:spPr>
            </p:pic>
            <p:sp>
              <p:nvSpPr>
                <p:cNvPr id="45" name="弧形 44"/>
                <p:cNvSpPr/>
                <p:nvPr/>
              </p:nvSpPr>
              <p:spPr>
                <a:xfrm rot="5400000">
                  <a:off x="3024581" y="1598451"/>
                  <a:ext cx="159341" cy="180221"/>
                </a:xfrm>
                <a:prstGeom prst="arc">
                  <a:avLst>
                    <a:gd name="adj1" fmla="val 16200000"/>
                    <a:gd name="adj2" fmla="val 5535708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/>
                </a:p>
              </p:txBody>
            </p:sp>
            <p:pic>
              <p:nvPicPr>
                <p:cNvPr id="46" name="圖片 4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428" t="-1" r="56870" b="-10193"/>
                <a:stretch/>
              </p:blipFill>
              <p:spPr>
                <a:xfrm>
                  <a:off x="1921905" y="1284587"/>
                  <a:ext cx="303524" cy="403974"/>
                </a:xfrm>
                <a:prstGeom prst="rect">
                  <a:avLst/>
                </a:prstGeom>
              </p:spPr>
            </p:pic>
            <p:pic>
              <p:nvPicPr>
                <p:cNvPr id="47" name="圖片 4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0274" y="1292754"/>
                  <a:ext cx="670071" cy="360617"/>
                </a:xfrm>
                <a:prstGeom prst="rect">
                  <a:avLst/>
                </a:prstGeom>
              </p:spPr>
            </p:pic>
            <p:pic>
              <p:nvPicPr>
                <p:cNvPr id="48" name="圖片 4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64841" y="1311619"/>
                  <a:ext cx="425126" cy="319341"/>
                </a:xfrm>
                <a:prstGeom prst="rect">
                  <a:avLst/>
                </a:prstGeom>
              </p:spPr>
            </p:pic>
            <p:pic>
              <p:nvPicPr>
                <p:cNvPr id="49" name="圖片 4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46395" y="1295061"/>
                  <a:ext cx="585119" cy="349149"/>
                </a:xfrm>
                <a:prstGeom prst="rect">
                  <a:avLst/>
                </a:prstGeom>
              </p:spPr>
            </p:pic>
            <p:cxnSp>
              <p:nvCxnSpPr>
                <p:cNvPr id="50" name="Straight Connector 5">
                  <a:extLst>
                    <a:ext uri="{FF2B5EF4-FFF2-40B4-BE49-F238E27FC236}">
                      <a16:creationId xmlns:a16="http://schemas.microsoft.com/office/drawing/2014/main" id="{D7D3FB1D-61D5-C34D-8756-CD865105E5F4}"/>
                    </a:ext>
                  </a:extLst>
                </p:cNvPr>
                <p:cNvCxnSpPr/>
                <p:nvPr/>
              </p:nvCxnSpPr>
              <p:spPr>
                <a:xfrm>
                  <a:off x="4560145" y="1211500"/>
                  <a:ext cx="0" cy="53208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" name="矩形 39"/>
            <p:cNvSpPr/>
            <p:nvPr/>
          </p:nvSpPr>
          <p:spPr>
            <a:xfrm>
              <a:off x="3567864" y="3807569"/>
              <a:ext cx="4920886" cy="409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"/>
              <a:r>
                <a:rPr lang="en-HK" altLang="zh-HK" sz="1600" b="1" i="1" kern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HK" altLang="zh-HK" sz="1600" b="1" i="1" kern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    </a:t>
              </a:r>
              <a:r>
                <a:rPr lang="en-HK" altLang="zh-HK" sz="1200" b="1" i="1" kern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I </a:t>
              </a:r>
              <a:r>
                <a:rPr lang="en-HK" altLang="zh-HK" sz="1200" b="1" i="1" kern="100" dirty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- </a:t>
              </a:r>
              <a:r>
                <a:rPr lang="en-HK" altLang="zh-HK" sz="1200" b="1" i="1" kern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ngo</a:t>
              </a:r>
              <a:r>
                <a:rPr lang="en-HK" altLang="zh-HK" sz="1200" b="1" i="1" kern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-</a:t>
              </a:r>
              <a:r>
                <a:rPr lang="en-HK" altLang="zh-HK" sz="1200" b="1" i="1" kern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nya</a:t>
              </a:r>
              <a:r>
                <a:rPr lang="en-HK" altLang="zh-HK" sz="1200" b="1" i="1" kern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HK" altLang="zh-HK" sz="1200" b="1" i="1" kern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- ma </a:t>
              </a:r>
              <a:r>
                <a:rPr lang="en-HK" altLang="zh-HK" sz="1200" b="1" i="1" kern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neng</a:t>
              </a:r>
              <a:r>
                <a:rPr lang="en-HK" altLang="zh-HK" sz="1200" b="1" i="1" kern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- we </a:t>
              </a:r>
              <a:r>
                <a:rPr lang="en-HK" altLang="zh-HK" sz="1200" b="1" i="1" kern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na</a:t>
              </a:r>
              <a:r>
                <a:rPr lang="en-HK" altLang="zh-HK" sz="1200" b="1" i="1" kern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-ma </a:t>
              </a:r>
              <a:r>
                <a:rPr lang="en-HK" altLang="zh-HK" sz="1200" b="1" i="1" kern="100" dirty="0" err="1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ba</a:t>
              </a:r>
              <a:r>
                <a:rPr lang="en-HK" altLang="zh-HK" sz="1200" b="1" i="1" kern="100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-  la</a:t>
              </a:r>
              <a:endParaRPr lang="en-HK" altLang="zh-HK" sz="1200" b="1" i="1" kern="100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631535" y="275121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kern="1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vs</a:t>
            </a:r>
            <a:endParaRPr lang="zh-HK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5187772" y="2658016"/>
            <a:ext cx="3767922" cy="660780"/>
            <a:chOff x="4743405" y="3059005"/>
            <a:chExt cx="3767922" cy="660780"/>
          </a:xfrm>
        </p:grpSpPr>
        <p:grpSp>
          <p:nvGrpSpPr>
            <p:cNvPr id="38" name="群組 37"/>
            <p:cNvGrpSpPr/>
            <p:nvPr/>
          </p:nvGrpSpPr>
          <p:grpSpPr>
            <a:xfrm>
              <a:off x="5044653" y="3059005"/>
              <a:ext cx="3466674" cy="660780"/>
              <a:chOff x="4991527" y="2636158"/>
              <a:chExt cx="3466674" cy="660780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4991527" y="2636158"/>
                <a:ext cx="3466674" cy="660780"/>
                <a:chOff x="1459578" y="2106523"/>
                <a:chExt cx="5117068" cy="794248"/>
              </a:xfrm>
            </p:grpSpPr>
            <p:sp>
              <p:nvSpPr>
                <p:cNvPr id="35" name="Rectangle 16">
                  <a:extLst>
                    <a:ext uri="{FF2B5EF4-FFF2-40B4-BE49-F238E27FC236}">
                      <a16:creationId xmlns:a16="http://schemas.microsoft.com/office/drawing/2014/main" id="{B8AB2191-5289-A54D-953C-558D803ADA37}"/>
                    </a:ext>
                  </a:extLst>
                </p:cNvPr>
                <p:cNvSpPr/>
                <p:nvPr/>
              </p:nvSpPr>
              <p:spPr>
                <a:xfrm>
                  <a:off x="1459578" y="2106523"/>
                  <a:ext cx="5117068" cy="6079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6" name="群組 25"/>
                <p:cNvGrpSpPr/>
                <p:nvPr/>
              </p:nvGrpSpPr>
              <p:grpSpPr>
                <a:xfrm>
                  <a:off x="2234720" y="2244638"/>
                  <a:ext cx="4271879" cy="656133"/>
                  <a:chOff x="2234720" y="2244638"/>
                  <a:chExt cx="4271879" cy="656133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2234720" y="2244638"/>
                    <a:ext cx="4271879" cy="656133"/>
                    <a:chOff x="2241365" y="2842183"/>
                    <a:chExt cx="4271879" cy="656133"/>
                  </a:xfrm>
                </p:grpSpPr>
                <p:pic>
                  <p:nvPicPr>
                    <p:cNvPr id="31" name="圖片 30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241365" y="2913794"/>
                      <a:ext cx="894661" cy="40223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圖片 31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99690" y="2933953"/>
                      <a:ext cx="894661" cy="419336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3" name="Straight Connector 5">
                      <a:extLst>
                        <a:ext uri="{FF2B5EF4-FFF2-40B4-BE49-F238E27FC236}">
                          <a16:creationId xmlns:a16="http://schemas.microsoft.com/office/drawing/2014/main" id="{D7D3FB1D-61D5-C34D-8756-CD865105E5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443870" y="2842183"/>
                      <a:ext cx="0" cy="65613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5">
                      <a:extLst>
                        <a:ext uri="{FF2B5EF4-FFF2-40B4-BE49-F238E27FC236}">
                          <a16:creationId xmlns:a16="http://schemas.microsoft.com/office/drawing/2014/main" id="{D7D3FB1D-61D5-C34D-8756-CD865105E5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13244" y="2842183"/>
                      <a:ext cx="0" cy="65613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" name="群組 27"/>
                  <p:cNvGrpSpPr/>
                  <p:nvPr/>
                </p:nvGrpSpPr>
                <p:grpSpPr>
                  <a:xfrm>
                    <a:off x="3410913" y="2336408"/>
                    <a:ext cx="2326509" cy="453457"/>
                    <a:chOff x="3410913" y="2336408"/>
                    <a:chExt cx="2326509" cy="453457"/>
                  </a:xfrm>
                </p:grpSpPr>
                <p:pic>
                  <p:nvPicPr>
                    <p:cNvPr id="29" name="Picture 18">
                      <a:extLst>
                        <a:ext uri="{FF2B5EF4-FFF2-40B4-BE49-F238E27FC236}">
                          <a16:creationId xmlns:a16="http://schemas.microsoft.com/office/drawing/2014/main" id="{38733A08-E68F-2640-9618-BFE3F8F4117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5511656" y="2340626"/>
                      <a:ext cx="225766" cy="44923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圖片 29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10913" y="2336408"/>
                      <a:ext cx="589536" cy="423637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37" name="圖片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2944" y="2806364"/>
                <a:ext cx="159635" cy="420335"/>
              </a:xfrm>
              <a:prstGeom prst="rect">
                <a:avLst/>
              </a:prstGeom>
            </p:spPr>
          </p:pic>
        </p:grpSp>
        <p:sp>
          <p:nvSpPr>
            <p:cNvPr id="15" name="矩形 14"/>
            <p:cNvSpPr/>
            <p:nvPr/>
          </p:nvSpPr>
          <p:spPr>
            <a:xfrm>
              <a:off x="4743405" y="3188545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kern="100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e.g. </a:t>
              </a:r>
              <a:r>
                <a:rPr lang="en-US" altLang="zh-TW" b="1" kern="100" dirty="0" smtClean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endParaRPr lang="zh-HK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23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5543" y="491924"/>
            <a:ext cx="7961434" cy="5723793"/>
          </a:xfrm>
        </p:spPr>
        <p:txBody>
          <a:bodyPr>
            <a:noAutofit/>
          </a:bodyPr>
          <a:lstStyle/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en-US" altLang="zh-TW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en-US" altLang="zh-TW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對答式演唱 </a:t>
            </a:r>
            <a:r>
              <a:rPr lang="en-US" altLang="zh-TW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call and response)</a:t>
            </a:r>
            <a:endParaRPr lang="en-US" altLang="zh-TW" b="1" kern="1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非洲音樂常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以對答的方式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演唱及</a:t>
            </a:r>
            <a:r>
              <a:rPr lang="en-US" altLang="zh-TW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或演奏。例如</a:t>
            </a: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endParaRPr lang="en-US" altLang="zh-TW" b="1" kern="1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lvl="0" indent="0">
              <a:lnSpc>
                <a:spcPct val="150000"/>
              </a:lnSpc>
              <a:buClr>
                <a:srgbClr val="BFE2A7"/>
              </a:buClr>
              <a:buNone/>
            </a:pPr>
            <a:r>
              <a:rPr lang="zh-TW" altLang="en-US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endParaRPr lang="en-US" altLang="zh-TW" b="1" kern="1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27667" y="1969266"/>
            <a:ext cx="6557186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">
              <a:lnSpc>
                <a:spcPct val="150000"/>
              </a:lnSpc>
            </a:pPr>
            <a:r>
              <a:rPr lang="zh-TW" altLang="en-US" dirty="0" smtClean="0">
                <a:solidFill>
                  <a:srgbClr val="00B0F0"/>
                </a:solidFill>
              </a:rPr>
              <a:t>                </a:t>
            </a:r>
            <a:r>
              <a:rPr lang="zh-TW" altLang="en-US" sz="2000" dirty="0" smtClean="0">
                <a:solidFill>
                  <a:srgbClr val="002060"/>
                </a:solidFill>
              </a:rPr>
              <a:t>問句  </a:t>
            </a:r>
            <a:r>
              <a:rPr lang="en-HK" altLang="zh-HK" sz="2000" dirty="0" err="1" smtClean="0">
                <a:solidFill>
                  <a:srgbClr val="002060"/>
                </a:solidFill>
              </a:rPr>
              <a:t>Nants</a:t>
            </a:r>
            <a:r>
              <a:rPr lang="en-HK" altLang="zh-HK" sz="2000" dirty="0" smtClean="0">
                <a:solidFill>
                  <a:srgbClr val="002060"/>
                </a:solidFill>
              </a:rPr>
              <a:t> </a:t>
            </a:r>
            <a:r>
              <a:rPr lang="en-HK" altLang="zh-HK" sz="2000" dirty="0" err="1">
                <a:solidFill>
                  <a:srgbClr val="002060"/>
                </a:solidFill>
              </a:rPr>
              <a:t>ingonyama</a:t>
            </a:r>
            <a:r>
              <a:rPr lang="en-HK" altLang="zh-HK" sz="2000" dirty="0">
                <a:solidFill>
                  <a:srgbClr val="002060"/>
                </a:solidFill>
              </a:rPr>
              <a:t> </a:t>
            </a:r>
            <a:r>
              <a:rPr lang="en-HK" altLang="zh-HK" sz="2000" dirty="0" err="1">
                <a:solidFill>
                  <a:srgbClr val="002060"/>
                </a:solidFill>
              </a:rPr>
              <a:t>bagithi</a:t>
            </a:r>
            <a:r>
              <a:rPr lang="en-HK" altLang="zh-HK" sz="2000" dirty="0">
                <a:solidFill>
                  <a:srgbClr val="002060"/>
                </a:solidFill>
              </a:rPr>
              <a:t> </a:t>
            </a:r>
            <a:r>
              <a:rPr lang="en-HK" altLang="zh-HK" sz="2000" dirty="0" smtClean="0">
                <a:solidFill>
                  <a:srgbClr val="002060"/>
                </a:solidFill>
              </a:rPr>
              <a:t>baba</a:t>
            </a:r>
            <a:r>
              <a:rPr lang="en-HK" altLang="zh-HK" sz="2000" dirty="0">
                <a:solidFill>
                  <a:srgbClr val="002060"/>
                </a:solidFill>
              </a:rPr>
              <a:t/>
            </a:r>
            <a:br>
              <a:rPr lang="en-HK" altLang="zh-HK" sz="2000" dirty="0">
                <a:solidFill>
                  <a:srgbClr val="002060"/>
                </a:solidFill>
              </a:rPr>
            </a:b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</a:rPr>
              <a:t>               答句 </a:t>
            </a:r>
            <a:r>
              <a:rPr lang="en-HK" altLang="zh-HK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HK" altLang="zh-HK" sz="2000" dirty="0" err="1">
                <a:solidFill>
                  <a:schemeClr val="accent2">
                    <a:lumMod val="75000"/>
                  </a:schemeClr>
                </a:solidFill>
              </a:rPr>
              <a:t>Sithi</a:t>
            </a:r>
            <a:r>
              <a:rPr lang="en-HK" altLang="zh-HK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HK" altLang="zh-HK" sz="2000" dirty="0" err="1">
                <a:solidFill>
                  <a:schemeClr val="accent2">
                    <a:lumMod val="75000"/>
                  </a:schemeClr>
                </a:solidFill>
              </a:rPr>
              <a:t>uhm</a:t>
            </a:r>
            <a:r>
              <a:rPr lang="en-HK" altLang="zh-HK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HK" altLang="zh-HK" sz="2000" dirty="0" err="1">
                <a:solidFill>
                  <a:schemeClr val="accent2">
                    <a:lumMod val="75000"/>
                  </a:schemeClr>
                </a:solidFill>
              </a:rPr>
              <a:t>ingonyama</a:t>
            </a:r>
            <a:r>
              <a:rPr lang="en-HK" altLang="zh-HK" sz="20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HK" altLang="zh-HK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HK" altLang="zh-HK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2000" dirty="0">
                <a:solidFill>
                  <a:srgbClr val="002060"/>
                </a:solidFill>
              </a:rPr>
              <a:t>                 </a:t>
            </a:r>
            <a:r>
              <a:rPr lang="zh-TW" altLang="en-US" sz="2000" dirty="0" smtClean="0">
                <a:solidFill>
                  <a:srgbClr val="002060"/>
                </a:solidFill>
              </a:rPr>
              <a:t>          </a:t>
            </a:r>
            <a:r>
              <a:rPr lang="en-HK" altLang="zh-HK" sz="2000" dirty="0" err="1" smtClean="0">
                <a:solidFill>
                  <a:srgbClr val="002060"/>
                </a:solidFill>
              </a:rPr>
              <a:t>Nants</a:t>
            </a:r>
            <a:r>
              <a:rPr lang="en-HK" altLang="zh-HK" sz="2000" dirty="0" smtClean="0">
                <a:solidFill>
                  <a:srgbClr val="002060"/>
                </a:solidFill>
              </a:rPr>
              <a:t> </a:t>
            </a:r>
            <a:r>
              <a:rPr lang="en-HK" altLang="zh-HK" sz="2000" dirty="0" err="1">
                <a:solidFill>
                  <a:srgbClr val="002060"/>
                </a:solidFill>
              </a:rPr>
              <a:t>ingonyama</a:t>
            </a:r>
            <a:r>
              <a:rPr lang="en-HK" altLang="zh-HK" sz="2000" dirty="0">
                <a:solidFill>
                  <a:srgbClr val="002060"/>
                </a:solidFill>
              </a:rPr>
              <a:t> </a:t>
            </a:r>
            <a:r>
              <a:rPr lang="en-HK" altLang="zh-HK" sz="2000" dirty="0" err="1">
                <a:solidFill>
                  <a:srgbClr val="002060"/>
                </a:solidFill>
              </a:rPr>
              <a:t>bagithi</a:t>
            </a:r>
            <a:r>
              <a:rPr lang="en-HK" altLang="zh-HK" sz="2000" dirty="0">
                <a:solidFill>
                  <a:srgbClr val="002060"/>
                </a:solidFill>
              </a:rPr>
              <a:t> </a:t>
            </a:r>
            <a:r>
              <a:rPr lang="en-HK" altLang="zh-HK" sz="2000" dirty="0" smtClean="0">
                <a:solidFill>
                  <a:srgbClr val="002060"/>
                </a:solidFill>
              </a:rPr>
              <a:t>baba</a:t>
            </a:r>
            <a:r>
              <a:rPr lang="zh-TW" altLang="en-US" sz="2000" dirty="0" smtClean="0">
                <a:solidFill>
                  <a:srgbClr val="002060"/>
                </a:solidFill>
              </a:rPr>
              <a:t>   </a:t>
            </a:r>
            <a:endParaRPr lang="en-US" altLang="zh-TW" sz="2000" dirty="0" smtClean="0">
              <a:solidFill>
                <a:srgbClr val="002060"/>
              </a:solidFill>
            </a:endParaRPr>
          </a:p>
          <a:p>
            <a:pPr marL="34290">
              <a:lnSpc>
                <a:spcPct val="150000"/>
              </a:lnSpc>
            </a:pPr>
            <a:r>
              <a:rPr lang="zh-TW" altLang="en-US" sz="2000" dirty="0">
                <a:solidFill>
                  <a:srgbClr val="002060"/>
                </a:solidFill>
              </a:rPr>
              <a:t> </a:t>
            </a:r>
            <a:r>
              <a:rPr lang="zh-TW" altLang="en-US" sz="2000" dirty="0" smtClean="0">
                <a:solidFill>
                  <a:srgbClr val="002060"/>
                </a:solidFill>
              </a:rPr>
              <a:t>                          </a:t>
            </a:r>
            <a:r>
              <a:rPr lang="zh-TW" altLang="en-US" sz="2000" dirty="0" smtClean="0"/>
              <a:t> </a:t>
            </a:r>
            <a:r>
              <a:rPr lang="en-HK" altLang="zh-HK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HK" altLang="zh-HK" sz="2000" dirty="0" err="1">
                <a:solidFill>
                  <a:schemeClr val="accent2">
                    <a:lumMod val="75000"/>
                  </a:schemeClr>
                </a:solidFill>
              </a:rPr>
              <a:t>Sithi</a:t>
            </a:r>
            <a:r>
              <a:rPr lang="en-HK" altLang="zh-HK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HK" altLang="zh-HK" sz="2000" dirty="0" err="1">
                <a:solidFill>
                  <a:schemeClr val="accent2">
                    <a:lumMod val="75000"/>
                  </a:schemeClr>
                </a:solidFill>
              </a:rPr>
              <a:t>uhm</a:t>
            </a:r>
            <a:r>
              <a:rPr lang="en-HK" altLang="zh-HK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HK" altLang="zh-HK" sz="2000" dirty="0" err="1">
                <a:solidFill>
                  <a:schemeClr val="accent2">
                    <a:lumMod val="75000"/>
                  </a:schemeClr>
                </a:solidFill>
              </a:rPr>
              <a:t>ingonyama</a:t>
            </a:r>
            <a:r>
              <a:rPr lang="en-HK" altLang="zh-HK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en-HK" altLang="zh-HK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</a:rPr>
              <a:t>                           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HK" altLang="zh-HK" sz="2000" dirty="0" err="1">
                <a:solidFill>
                  <a:schemeClr val="accent2">
                    <a:lumMod val="75000"/>
                  </a:schemeClr>
                </a:solidFill>
              </a:rPr>
              <a:t>Ingonyama</a:t>
            </a:r>
            <a:r>
              <a:rPr lang="en-HK" altLang="zh-HK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HK" altLang="zh-HK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">
              <a:lnSpc>
                <a:spcPct val="150000"/>
              </a:lnSpc>
            </a:pPr>
            <a:r>
              <a:rPr lang="en-HK" altLang="zh-HK" sz="2000" dirty="0"/>
              <a:t/>
            </a:r>
            <a:br>
              <a:rPr lang="en-HK" altLang="zh-HK" sz="2000" dirty="0"/>
            </a:br>
            <a:r>
              <a:rPr lang="zh-TW" altLang="en-US" sz="2000" dirty="0" smtClean="0">
                <a:solidFill>
                  <a:srgbClr val="002060"/>
                </a:solidFill>
              </a:rPr>
              <a:t>                          </a:t>
            </a:r>
            <a:r>
              <a:rPr lang="en-HK" altLang="zh-HK" sz="2000" dirty="0" err="1" smtClean="0">
                <a:solidFill>
                  <a:srgbClr val="002060"/>
                </a:solidFill>
              </a:rPr>
              <a:t>Siyo</a:t>
            </a:r>
            <a:r>
              <a:rPr lang="en-HK" altLang="zh-HK" sz="2000" dirty="0" smtClean="0">
                <a:solidFill>
                  <a:srgbClr val="002060"/>
                </a:solidFill>
              </a:rPr>
              <a:t> </a:t>
            </a:r>
            <a:r>
              <a:rPr lang="en-HK" altLang="zh-HK" sz="2000" dirty="0" err="1" smtClean="0">
                <a:solidFill>
                  <a:srgbClr val="002060"/>
                </a:solidFill>
              </a:rPr>
              <a:t>Nqoba</a:t>
            </a:r>
            <a:endParaRPr lang="en-HK" altLang="zh-HK" sz="2000" dirty="0" smtClean="0">
              <a:solidFill>
                <a:srgbClr val="002060"/>
              </a:solidFill>
            </a:endParaRPr>
          </a:p>
          <a:p>
            <a:pPr marL="34290">
              <a:lnSpc>
                <a:spcPct val="150000"/>
              </a:lnSpc>
            </a:pPr>
            <a:r>
              <a:rPr lang="zh-TW" altLang="en-US" sz="2000" dirty="0">
                <a:solidFill>
                  <a:srgbClr val="002060"/>
                </a:solidFill>
              </a:rPr>
              <a:t> </a:t>
            </a:r>
            <a:r>
              <a:rPr lang="zh-TW" altLang="en-US" sz="2000" dirty="0" smtClean="0">
                <a:solidFill>
                  <a:srgbClr val="002060"/>
                </a:solidFill>
              </a:rPr>
              <a:t>                         </a:t>
            </a:r>
            <a:r>
              <a:rPr lang="en-HK" altLang="zh-HK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HK" altLang="zh-HK" sz="2000" dirty="0" err="1">
                <a:solidFill>
                  <a:schemeClr val="accent2">
                    <a:lumMod val="75000"/>
                  </a:schemeClr>
                </a:solidFill>
              </a:rPr>
              <a:t>Ingonyama</a:t>
            </a:r>
            <a:r>
              <a:rPr lang="en-HK" altLang="zh-HK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1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自訂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FE2A7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基礎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DB3E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2_基礎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6554</TotalTime>
  <Words>1197</Words>
  <Application>Microsoft Office PowerPoint</Application>
  <PresentationFormat>如螢幕大小 (4:3)</PresentationFormat>
  <Paragraphs>223</Paragraphs>
  <Slides>13</Slides>
  <Notes>0</Notes>
  <HiddenSlides>0</HiddenSlides>
  <MMClips>5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微軟正黑體</vt:lpstr>
      <vt:lpstr>新細明體</vt:lpstr>
      <vt:lpstr>Arial</vt:lpstr>
      <vt:lpstr>Arial Rounded MT Bold</vt:lpstr>
      <vt:lpstr>Corbel</vt:lpstr>
      <vt:lpstr>Wingdings</vt:lpstr>
      <vt:lpstr>基礎</vt:lpstr>
      <vt:lpstr>1_基礎</vt:lpstr>
      <vt:lpstr>2_基礎</vt:lpstr>
      <vt:lpstr>PowerPoint 簡報</vt:lpstr>
      <vt:lpstr>課題　　：　「歌」樂無窮（二） 學習階段：　第二學習階段＊（小學）</vt:lpstr>
      <vt:lpstr>課前準備</vt:lpstr>
      <vt:lpstr>活動一：聆聽歌曲 Circle of Life https://video.disney.com/watch/best-of-the-lion-king-circle-of-life-4bb39f1a997b6a8833003b15 </vt:lpstr>
      <vt:lpstr>活動二：認識連結線</vt:lpstr>
      <vt:lpstr>PowerPoint 簡報</vt:lpstr>
      <vt:lpstr>PowerPoint 簡報</vt:lpstr>
      <vt:lpstr>活動三：認識非洲音樂的基本特色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參考網頁</dc:title>
  <dc:creator>LEUNG, Yau-cheung Tommy</dc:creator>
  <cp:lastModifiedBy>KUNG, Eton</cp:lastModifiedBy>
  <cp:revision>510</cp:revision>
  <dcterms:created xsi:type="dcterms:W3CDTF">2020-02-07T02:00:27Z</dcterms:created>
  <dcterms:modified xsi:type="dcterms:W3CDTF">2020-10-29T03:00:03Z</dcterms:modified>
</cp:coreProperties>
</file>